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04" r:id="rId4"/>
    <p:sldMasterId id="2147483718" r:id="rId5"/>
  </p:sldMasterIdLst>
  <p:notesMasterIdLst>
    <p:notesMasterId r:id="rId25"/>
  </p:notesMasterIdLst>
  <p:sldIdLst>
    <p:sldId id="265" r:id="rId6"/>
    <p:sldId id="272" r:id="rId7"/>
    <p:sldId id="313" r:id="rId8"/>
    <p:sldId id="334" r:id="rId9"/>
    <p:sldId id="326" r:id="rId10"/>
    <p:sldId id="321" r:id="rId11"/>
    <p:sldId id="329" r:id="rId12"/>
    <p:sldId id="324" r:id="rId13"/>
    <p:sldId id="333" r:id="rId14"/>
    <p:sldId id="335" r:id="rId15"/>
    <p:sldId id="331" r:id="rId16"/>
    <p:sldId id="336" r:id="rId17"/>
    <p:sldId id="339" r:id="rId18"/>
    <p:sldId id="340" r:id="rId19"/>
    <p:sldId id="337" r:id="rId20"/>
    <p:sldId id="322" r:id="rId21"/>
    <p:sldId id="323" r:id="rId22"/>
    <p:sldId id="332" r:id="rId23"/>
    <p:sldId id="341" r:id="rId24"/>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een Haroon" initials="SH" lastIdx="1" clrIdx="0">
    <p:extLst>
      <p:ext uri="{19B8F6BF-5375-455C-9EA6-DF929625EA0E}">
        <p15:presenceInfo xmlns:p15="http://schemas.microsoft.com/office/powerpoint/2012/main" userId="d30c978d6cdee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7C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1" autoAdjust="0"/>
    <p:restoredTop sz="95067" autoAdjust="0"/>
  </p:normalViewPr>
  <p:slideViewPr>
    <p:cSldViewPr snapToGrid="0">
      <p:cViewPr>
        <p:scale>
          <a:sx n="66" d="100"/>
          <a:sy n="66" d="100"/>
        </p:scale>
        <p:origin x="1214" y="298"/>
      </p:cViewPr>
      <p:guideLst>
        <p:guide orient="horz" pos="24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C466A-BEE1-465C-8B45-A5956C557BA0}" type="datetimeFigureOut">
              <a:rPr lang="en-US" smtClean="0"/>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1E45D-C88A-4E28-88AF-6B7BE2B1A120}" type="slidenum">
              <a:rPr lang="en-US" smtClean="0"/>
              <a:t>‹#›</a:t>
            </a:fld>
            <a:endParaRPr lang="en-US"/>
          </a:p>
        </p:txBody>
      </p:sp>
    </p:spTree>
    <p:extLst>
      <p:ext uri="{BB962C8B-B14F-4D97-AF65-F5344CB8AC3E}">
        <p14:creationId xmlns:p14="http://schemas.microsoft.com/office/powerpoint/2010/main" val="3287552247"/>
      </p:ext>
    </p:extLst>
  </p:cSld>
  <p:clrMap bg1="lt1" tx1="dk1" bg2="lt2" tx2="dk2" accent1="accent1" accent2="accent2" accent3="accent3" accent4="accent4" accent5="accent5" accent6="accent6" hlink="hlink" folHlink="folHlink"/>
  <p:notesStyle>
    <a:lvl1pPr marL="0" algn="l" defTabSz="609539" rtl="0" eaLnBrk="1" latinLnBrk="0" hangingPunct="1">
      <a:defRPr sz="800" kern="1200">
        <a:solidFill>
          <a:schemeClr val="tx1"/>
        </a:solidFill>
        <a:latin typeface="+mn-lt"/>
        <a:ea typeface="+mn-ea"/>
        <a:cs typeface="+mn-cs"/>
      </a:defRPr>
    </a:lvl1pPr>
    <a:lvl2pPr marL="304770" algn="l" defTabSz="609539" rtl="0" eaLnBrk="1" latinLnBrk="0" hangingPunct="1">
      <a:defRPr sz="800" kern="1200">
        <a:solidFill>
          <a:schemeClr val="tx1"/>
        </a:solidFill>
        <a:latin typeface="+mn-lt"/>
        <a:ea typeface="+mn-ea"/>
        <a:cs typeface="+mn-cs"/>
      </a:defRPr>
    </a:lvl2pPr>
    <a:lvl3pPr marL="609539" algn="l" defTabSz="609539" rtl="0" eaLnBrk="1" latinLnBrk="0" hangingPunct="1">
      <a:defRPr sz="800" kern="1200">
        <a:solidFill>
          <a:schemeClr val="tx1"/>
        </a:solidFill>
        <a:latin typeface="+mn-lt"/>
        <a:ea typeface="+mn-ea"/>
        <a:cs typeface="+mn-cs"/>
      </a:defRPr>
    </a:lvl3pPr>
    <a:lvl4pPr marL="914309" algn="l" defTabSz="609539" rtl="0" eaLnBrk="1" latinLnBrk="0" hangingPunct="1">
      <a:defRPr sz="800" kern="1200">
        <a:solidFill>
          <a:schemeClr val="tx1"/>
        </a:solidFill>
        <a:latin typeface="+mn-lt"/>
        <a:ea typeface="+mn-ea"/>
        <a:cs typeface="+mn-cs"/>
      </a:defRPr>
    </a:lvl4pPr>
    <a:lvl5pPr marL="1219078" algn="l" defTabSz="609539" rtl="0" eaLnBrk="1" latinLnBrk="0" hangingPunct="1">
      <a:defRPr sz="800" kern="1200">
        <a:solidFill>
          <a:schemeClr val="tx1"/>
        </a:solidFill>
        <a:latin typeface="+mn-lt"/>
        <a:ea typeface="+mn-ea"/>
        <a:cs typeface="+mn-cs"/>
      </a:defRPr>
    </a:lvl5pPr>
    <a:lvl6pPr marL="1523848" algn="l" defTabSz="609539" rtl="0" eaLnBrk="1" latinLnBrk="0" hangingPunct="1">
      <a:defRPr sz="800" kern="1200">
        <a:solidFill>
          <a:schemeClr val="tx1"/>
        </a:solidFill>
        <a:latin typeface="+mn-lt"/>
        <a:ea typeface="+mn-ea"/>
        <a:cs typeface="+mn-cs"/>
      </a:defRPr>
    </a:lvl6pPr>
    <a:lvl7pPr marL="1828617" algn="l" defTabSz="609539" rtl="0" eaLnBrk="1" latinLnBrk="0" hangingPunct="1">
      <a:defRPr sz="800" kern="1200">
        <a:solidFill>
          <a:schemeClr val="tx1"/>
        </a:solidFill>
        <a:latin typeface="+mn-lt"/>
        <a:ea typeface="+mn-ea"/>
        <a:cs typeface="+mn-cs"/>
      </a:defRPr>
    </a:lvl7pPr>
    <a:lvl8pPr marL="2133387" algn="l" defTabSz="609539" rtl="0" eaLnBrk="1" latinLnBrk="0" hangingPunct="1">
      <a:defRPr sz="800" kern="1200">
        <a:solidFill>
          <a:schemeClr val="tx1"/>
        </a:solidFill>
        <a:latin typeface="+mn-lt"/>
        <a:ea typeface="+mn-ea"/>
        <a:cs typeface="+mn-cs"/>
      </a:defRPr>
    </a:lvl8pPr>
    <a:lvl9pPr marL="2438156" algn="l" defTabSz="609539"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D1E45D-C88A-4E28-88AF-6B7BE2B1A120}" type="slidenum">
              <a:rPr lang="en-US" smtClean="0"/>
              <a:t>12</a:t>
            </a:fld>
            <a:endParaRPr lang="en-US"/>
          </a:p>
        </p:txBody>
      </p:sp>
    </p:spTree>
    <p:extLst>
      <p:ext uri="{BB962C8B-B14F-4D97-AF65-F5344CB8AC3E}">
        <p14:creationId xmlns:p14="http://schemas.microsoft.com/office/powerpoint/2010/main" val="1757268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224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0" y="0"/>
            <a:ext cx="12192000" cy="685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226636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247973" y="244099"/>
            <a:ext cx="11696055" cy="6369803"/>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77520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4779E88-F9CF-46EF-AD4D-47450CCF4178}"/>
              </a:ext>
            </a:extLst>
          </p:cNvPr>
          <p:cNvSpPr>
            <a:spLocks noGrp="1"/>
          </p:cNvSpPr>
          <p:nvPr>
            <p:ph type="pic" sz="quarter" idx="11" hasCustomPrompt="1"/>
          </p:nvPr>
        </p:nvSpPr>
        <p:spPr>
          <a:xfrm>
            <a:off x="6364637" y="944834"/>
            <a:ext cx="4968333" cy="4968333"/>
          </a:xfrm>
          <a:custGeom>
            <a:avLst/>
            <a:gdLst>
              <a:gd name="connsiteX0" fmla="*/ 1806860 w 7452500"/>
              <a:gd name="connsiteY0" fmla="*/ 0 h 7452500"/>
              <a:gd name="connsiteX1" fmla="*/ 3726250 w 7452500"/>
              <a:gd name="connsiteY1" fmla="*/ 1919390 h 7452500"/>
              <a:gd name="connsiteX2" fmla="*/ 5645640 w 7452500"/>
              <a:gd name="connsiteY2" fmla="*/ 0 h 7452500"/>
              <a:gd name="connsiteX3" fmla="*/ 7452500 w 7452500"/>
              <a:gd name="connsiteY3" fmla="*/ 1806860 h 7452500"/>
              <a:gd name="connsiteX4" fmla="*/ 5533110 w 7452500"/>
              <a:gd name="connsiteY4" fmla="*/ 3726250 h 7452500"/>
              <a:gd name="connsiteX5" fmla="*/ 7452500 w 7452500"/>
              <a:gd name="connsiteY5" fmla="*/ 5645640 h 7452500"/>
              <a:gd name="connsiteX6" fmla="*/ 5645640 w 7452500"/>
              <a:gd name="connsiteY6" fmla="*/ 7452500 h 7452500"/>
              <a:gd name="connsiteX7" fmla="*/ 3726250 w 7452500"/>
              <a:gd name="connsiteY7" fmla="*/ 5533110 h 7452500"/>
              <a:gd name="connsiteX8" fmla="*/ 1806860 w 7452500"/>
              <a:gd name="connsiteY8" fmla="*/ 7452500 h 7452500"/>
              <a:gd name="connsiteX9" fmla="*/ 0 w 7452500"/>
              <a:gd name="connsiteY9" fmla="*/ 5645640 h 7452500"/>
              <a:gd name="connsiteX10" fmla="*/ 1919390 w 7452500"/>
              <a:gd name="connsiteY10" fmla="*/ 3726250 h 7452500"/>
              <a:gd name="connsiteX11" fmla="*/ 0 w 7452500"/>
              <a:gd name="connsiteY11" fmla="*/ 1806860 h 74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2500" h="7452500">
                <a:moveTo>
                  <a:pt x="1806860" y="0"/>
                </a:moveTo>
                <a:lnTo>
                  <a:pt x="3726250" y="1919390"/>
                </a:lnTo>
                <a:lnTo>
                  <a:pt x="5645640" y="0"/>
                </a:lnTo>
                <a:lnTo>
                  <a:pt x="7452500" y="1806860"/>
                </a:lnTo>
                <a:lnTo>
                  <a:pt x="5533110" y="3726250"/>
                </a:lnTo>
                <a:lnTo>
                  <a:pt x="7452500" y="5645640"/>
                </a:lnTo>
                <a:lnTo>
                  <a:pt x="5645640" y="7452500"/>
                </a:lnTo>
                <a:lnTo>
                  <a:pt x="3726250" y="5533110"/>
                </a:lnTo>
                <a:lnTo>
                  <a:pt x="1806860" y="7452500"/>
                </a:lnTo>
                <a:lnTo>
                  <a:pt x="0" y="5645640"/>
                </a:lnTo>
                <a:lnTo>
                  <a:pt x="1919390" y="3726250"/>
                </a:lnTo>
                <a:lnTo>
                  <a:pt x="0" y="180686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51962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8D73045-0B82-42B3-AACE-D96E45E3ECED}"/>
              </a:ext>
            </a:extLst>
          </p:cNvPr>
          <p:cNvSpPr>
            <a:spLocks noGrp="1"/>
          </p:cNvSpPr>
          <p:nvPr>
            <p:ph type="pic" sz="quarter" idx="11" hasCustomPrompt="1"/>
          </p:nvPr>
        </p:nvSpPr>
        <p:spPr>
          <a:xfrm>
            <a:off x="5622521" y="0"/>
            <a:ext cx="6569479" cy="6858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57716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164510" y="635635"/>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55620660"/>
      </p:ext>
    </p:extLst>
  </p:cSld>
  <p:clrMapOvr>
    <a:masterClrMapping/>
  </p:clrMapOvr>
  <p:extLst mod="1">
    <p:ext uri="{DCECCB84-F9BA-43D5-87BE-67443E8EF086}">
      <p15:sldGuideLst xmlns:p15="http://schemas.microsoft.com/office/powerpoint/2012/main">
        <p15:guide id="1" orient="horz" pos="1440" userDrawn="1">
          <p15:clr>
            <a:srgbClr val="FBAE40"/>
          </p15:clr>
        </p15:guide>
        <p15:guide id="2" pos="25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1"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icture Placeholder 4">
            <a:extLst>
              <a:ext uri="{FF2B5EF4-FFF2-40B4-BE49-F238E27FC236}">
                <a16:creationId xmlns:a16="http://schemas.microsoft.com/office/drawing/2014/main" id="{60BB1D46-BAD4-4238-B821-E5C51676C584}"/>
              </a:ext>
            </a:extLst>
          </p:cNvPr>
          <p:cNvSpPr>
            <a:spLocks noGrp="1"/>
          </p:cNvSpPr>
          <p:nvPr>
            <p:ph type="pic" sz="quarter" idx="65" hasCustomPrompt="1"/>
          </p:nvPr>
        </p:nvSpPr>
        <p:spPr>
          <a:xfrm>
            <a:off x="5534030" y="3"/>
            <a:ext cx="6657973" cy="6857999"/>
          </a:xfrm>
          <a:custGeom>
            <a:avLst/>
            <a:gdLst>
              <a:gd name="connsiteX0" fmla="*/ 3543299 w 9986960"/>
              <a:gd name="connsiteY0" fmla="*/ 0 h 10286999"/>
              <a:gd name="connsiteX1" fmla="*/ 9986960 w 9986960"/>
              <a:gd name="connsiteY1" fmla="*/ 0 h 10286999"/>
              <a:gd name="connsiteX2" fmla="*/ 9986960 w 9986960"/>
              <a:gd name="connsiteY2" fmla="*/ 1526 h 10286999"/>
              <a:gd name="connsiteX3" fmla="*/ 6444712 w 9986960"/>
              <a:gd name="connsiteY3" fmla="*/ 5157796 h 10286999"/>
              <a:gd name="connsiteX4" fmla="*/ 9986958 w 9986960"/>
              <a:gd name="connsiteY4" fmla="*/ 10285473 h 10286999"/>
              <a:gd name="connsiteX5" fmla="*/ 9986958 w 9986960"/>
              <a:gd name="connsiteY5" fmla="*/ 10286999 h 10286999"/>
              <a:gd name="connsiteX6" fmla="*/ 3543297 w 9986960"/>
              <a:gd name="connsiteY6" fmla="*/ 10286999 h 10286999"/>
              <a:gd name="connsiteX7" fmla="*/ 0 w 9986960"/>
              <a:gd name="connsiteY7" fmla="*/ 51577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960" h="10286999">
                <a:moveTo>
                  <a:pt x="3543299" y="0"/>
                </a:moveTo>
                <a:lnTo>
                  <a:pt x="9986960" y="0"/>
                </a:lnTo>
                <a:lnTo>
                  <a:pt x="9986960" y="1526"/>
                </a:lnTo>
                <a:lnTo>
                  <a:pt x="6444712" y="5157796"/>
                </a:lnTo>
                <a:lnTo>
                  <a:pt x="9986958" y="10285473"/>
                </a:lnTo>
                <a:lnTo>
                  <a:pt x="9986958" y="10286999"/>
                </a:lnTo>
                <a:lnTo>
                  <a:pt x="3543297" y="10286999"/>
                </a:lnTo>
                <a:lnTo>
                  <a:pt x="0" y="5157799"/>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6987061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89478DC5-F7B1-4722-A7D4-1EAFA890CD3E}"/>
              </a:ext>
            </a:extLst>
          </p:cNvPr>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943115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9C09E7B9-ECB5-4564-A54A-1AE75A669D60}"/>
              </a:ext>
            </a:extLst>
          </p:cNvPr>
          <p:cNvSpPr>
            <a:spLocks noGrp="1"/>
          </p:cNvSpPr>
          <p:nvPr>
            <p:ph type="pic" sz="quarter" idx="10" hasCustomPrompt="1"/>
          </p:nvPr>
        </p:nvSpPr>
        <p:spPr>
          <a:xfrm>
            <a:off x="1" y="0"/>
            <a:ext cx="12192000" cy="3429000"/>
          </a:xfrm>
          <a:custGeom>
            <a:avLst/>
            <a:gdLst>
              <a:gd name="connsiteX0" fmla="*/ 6095999 w 12192000"/>
              <a:gd name="connsiteY0" fmla="*/ 1233270 h 3429000"/>
              <a:gd name="connsiteX1" fmla="*/ 7360415 w 12192000"/>
              <a:gd name="connsiteY1" fmla="*/ 3429000 h 3429000"/>
              <a:gd name="connsiteX2" fmla="*/ 4831583 w 12192000"/>
              <a:gd name="connsiteY2" fmla="*/ 3429000 h 3429000"/>
              <a:gd name="connsiteX3" fmla="*/ 0 w 12192000"/>
              <a:gd name="connsiteY3" fmla="*/ 0 h 3429000"/>
              <a:gd name="connsiteX4" fmla="*/ 12192000 w 12192000"/>
              <a:gd name="connsiteY4" fmla="*/ 0 h 3429000"/>
              <a:gd name="connsiteX5" fmla="*/ 12192000 w 12192000"/>
              <a:gd name="connsiteY5" fmla="*/ 3429000 h 3429000"/>
              <a:gd name="connsiteX6" fmla="*/ 7473940 w 12192000"/>
              <a:gd name="connsiteY6" fmla="*/ 3429000 h 3429000"/>
              <a:gd name="connsiteX7" fmla="*/ 6096000 w 12192000"/>
              <a:gd name="connsiteY7" fmla="*/ 1053241 h 3429000"/>
              <a:gd name="connsiteX8" fmla="*/ 4718060 w 12192000"/>
              <a:gd name="connsiteY8" fmla="*/ 3429000 h 3429000"/>
              <a:gd name="connsiteX9" fmla="*/ 0 w 12192000"/>
              <a:gd name="connsiteY9"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9000">
                <a:moveTo>
                  <a:pt x="6095999" y="1233270"/>
                </a:moveTo>
                <a:lnTo>
                  <a:pt x="7360415" y="3429000"/>
                </a:lnTo>
                <a:lnTo>
                  <a:pt x="4831583" y="3429000"/>
                </a:lnTo>
                <a:close/>
                <a:moveTo>
                  <a:pt x="0" y="0"/>
                </a:moveTo>
                <a:lnTo>
                  <a:pt x="12192000" y="0"/>
                </a:lnTo>
                <a:lnTo>
                  <a:pt x="12192000" y="3429000"/>
                </a:lnTo>
                <a:lnTo>
                  <a:pt x="7473940" y="3429000"/>
                </a:lnTo>
                <a:lnTo>
                  <a:pt x="6096000" y="1053241"/>
                </a:lnTo>
                <a:lnTo>
                  <a:pt x="4718060" y="3429000"/>
                </a:lnTo>
                <a:lnTo>
                  <a:pt x="0" y="3429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141622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20" name="Picture Placeholder 8"/>
          <p:cNvSpPr>
            <a:spLocks noGrp="1"/>
          </p:cNvSpPr>
          <p:nvPr>
            <p:ph type="pic" sz="quarter" idx="12" hasCustomPrompt="1"/>
          </p:nvPr>
        </p:nvSpPr>
        <p:spPr>
          <a:xfrm>
            <a:off x="6143114"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1" name="Picture Placeholder 8"/>
          <p:cNvSpPr>
            <a:spLocks noGrp="1"/>
          </p:cNvSpPr>
          <p:nvPr>
            <p:ph type="pic" sz="quarter" idx="13" hasCustomPrompt="1"/>
          </p:nvPr>
        </p:nvSpPr>
        <p:spPr>
          <a:xfrm>
            <a:off x="684887" y="3207932"/>
            <a:ext cx="5364000" cy="3145645"/>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3" name="Picture Placeholder 8"/>
          <p:cNvSpPr>
            <a:spLocks noGrp="1"/>
          </p:cNvSpPr>
          <p:nvPr>
            <p:ph type="pic" sz="quarter" idx="14" hasCustomPrompt="1"/>
          </p:nvPr>
        </p:nvSpPr>
        <p:spPr>
          <a:xfrm>
            <a:off x="8870136"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201842903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330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30279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41750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34467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6445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8149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1987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93473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404186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4578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77941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2378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84636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9525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45766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15339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6508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8277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4448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60947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1005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51027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2328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204489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9227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62881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247973" y="244099"/>
            <a:ext cx="11696055" cy="6369803"/>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260474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Rectangle 4"/>
          <p:cNvSpPr/>
          <p:nvPr userDrawn="1"/>
        </p:nvSpPr>
        <p:spPr>
          <a:xfrm>
            <a:off x="0" y="676200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4044067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3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310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Corbel" panose="020B0503020204020204" pitchFamily="34" charset="0"/>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7" name="Rectangle 16">
            <a:extLst>
              <a:ext uri="{FF2B5EF4-FFF2-40B4-BE49-F238E27FC236}">
                <a16:creationId xmlns:a16="http://schemas.microsoft.com/office/drawing/2014/main" id="{2C16816E-120B-4EE4-BA99-A3865910D1F9}"/>
              </a:ext>
            </a:extLst>
          </p:cNvPr>
          <p:cNvSpPr/>
          <p:nvPr userDrawn="1"/>
        </p:nvSpPr>
        <p:spPr>
          <a:xfrm>
            <a:off x="0" y="1711853"/>
            <a:ext cx="12192000" cy="2225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그림 개체 틀 2">
            <a:extLst>
              <a:ext uri="{FF2B5EF4-FFF2-40B4-BE49-F238E27FC236}">
                <a16:creationId xmlns:a16="http://schemas.microsoft.com/office/drawing/2014/main" id="{2F3F27EA-37A2-43EE-80BC-136B20FA7D8D}"/>
              </a:ext>
            </a:extLst>
          </p:cNvPr>
          <p:cNvSpPr>
            <a:spLocks noGrp="1"/>
          </p:cNvSpPr>
          <p:nvPr>
            <p:ph type="pic" sz="quarter" idx="14" hasCustomPrompt="1"/>
          </p:nvPr>
        </p:nvSpPr>
        <p:spPr>
          <a:xfrm>
            <a:off x="4354502"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그림 개체 틀 2">
            <a:extLst>
              <a:ext uri="{FF2B5EF4-FFF2-40B4-BE49-F238E27FC236}">
                <a16:creationId xmlns:a16="http://schemas.microsoft.com/office/drawing/2014/main" id="{D061F51E-0F7D-43E2-BFE9-8084F70025B7}"/>
              </a:ext>
            </a:extLst>
          </p:cNvPr>
          <p:cNvSpPr>
            <a:spLocks noGrp="1"/>
          </p:cNvSpPr>
          <p:nvPr>
            <p:ph type="pic" sz="quarter" idx="15" hasCustomPrompt="1"/>
          </p:nvPr>
        </p:nvSpPr>
        <p:spPr>
          <a:xfrm>
            <a:off x="6845221"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그림 개체 틀 2">
            <a:extLst>
              <a:ext uri="{FF2B5EF4-FFF2-40B4-BE49-F238E27FC236}">
                <a16:creationId xmlns:a16="http://schemas.microsoft.com/office/drawing/2014/main" id="{676CAC46-D06D-41EF-93D2-88C4B28D1871}"/>
              </a:ext>
            </a:extLst>
          </p:cNvPr>
          <p:cNvSpPr>
            <a:spLocks noGrp="1"/>
          </p:cNvSpPr>
          <p:nvPr>
            <p:ph type="pic" sz="quarter" idx="16" hasCustomPrompt="1"/>
          </p:nvPr>
        </p:nvSpPr>
        <p:spPr>
          <a:xfrm>
            <a:off x="9345638"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21" name="그룹 2">
            <a:extLst>
              <a:ext uri="{FF2B5EF4-FFF2-40B4-BE49-F238E27FC236}">
                <a16:creationId xmlns:a16="http://schemas.microsoft.com/office/drawing/2014/main" id="{683784F2-CEBF-4D2D-AED0-CC5F6B943072}"/>
              </a:ext>
            </a:extLst>
          </p:cNvPr>
          <p:cNvGrpSpPr/>
          <p:nvPr userDrawn="1"/>
        </p:nvGrpSpPr>
        <p:grpSpPr>
          <a:xfrm>
            <a:off x="4354502" y="3657845"/>
            <a:ext cx="2077328" cy="936104"/>
            <a:chOff x="4446036" y="3296029"/>
            <a:chExt cx="1852059" cy="936104"/>
          </a:xfrm>
        </p:grpSpPr>
        <p:sp>
          <p:nvSpPr>
            <p:cNvPr id="22" name="Rectangle 21">
              <a:extLst>
                <a:ext uri="{FF2B5EF4-FFF2-40B4-BE49-F238E27FC236}">
                  <a16:creationId xmlns:a16="http://schemas.microsoft.com/office/drawing/2014/main" id="{5A1725A5-C318-4F03-8A70-9C8194C0D119}"/>
                </a:ext>
              </a:extLst>
            </p:cNvPr>
            <p:cNvSpPr/>
            <p:nvPr userDrawn="1"/>
          </p:nvSpPr>
          <p:spPr>
            <a:xfrm>
              <a:off x="4446036" y="329602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22">
              <a:extLst>
                <a:ext uri="{FF2B5EF4-FFF2-40B4-BE49-F238E27FC236}">
                  <a16:creationId xmlns:a16="http://schemas.microsoft.com/office/drawing/2014/main" id="{99125EB3-BF8C-46D5-BF53-C2D95A660A41}"/>
                </a:ext>
              </a:extLst>
            </p:cNvPr>
            <p:cNvSpPr/>
            <p:nvPr userDrawn="1"/>
          </p:nvSpPr>
          <p:spPr>
            <a:xfrm>
              <a:off x="4446036" y="395248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4" name="그룹 3">
            <a:extLst>
              <a:ext uri="{FF2B5EF4-FFF2-40B4-BE49-F238E27FC236}">
                <a16:creationId xmlns:a16="http://schemas.microsoft.com/office/drawing/2014/main" id="{3E4851FF-0276-4DB9-9D79-C6FD78B81B2B}"/>
              </a:ext>
            </a:extLst>
          </p:cNvPr>
          <p:cNvGrpSpPr/>
          <p:nvPr userDrawn="1"/>
        </p:nvGrpSpPr>
        <p:grpSpPr>
          <a:xfrm>
            <a:off x="6845221" y="3657845"/>
            <a:ext cx="2077328" cy="936104"/>
            <a:chOff x="7046603" y="3303644"/>
            <a:chExt cx="1852059" cy="936104"/>
          </a:xfrm>
        </p:grpSpPr>
        <p:sp>
          <p:nvSpPr>
            <p:cNvPr id="25" name="Rectangle 24">
              <a:extLst>
                <a:ext uri="{FF2B5EF4-FFF2-40B4-BE49-F238E27FC236}">
                  <a16:creationId xmlns:a16="http://schemas.microsoft.com/office/drawing/2014/main" id="{ED1F80E7-4123-4268-A5C6-70DE48640135}"/>
                </a:ext>
              </a:extLst>
            </p:cNvPr>
            <p:cNvSpPr/>
            <p:nvPr userDrawn="1"/>
          </p:nvSpPr>
          <p:spPr>
            <a:xfrm>
              <a:off x="7046603" y="3303644"/>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Rectangle 25">
              <a:extLst>
                <a:ext uri="{FF2B5EF4-FFF2-40B4-BE49-F238E27FC236}">
                  <a16:creationId xmlns:a16="http://schemas.microsoft.com/office/drawing/2014/main" id="{8EF39642-9393-4A9C-894C-DBF916DA9CFC}"/>
                </a:ext>
              </a:extLst>
            </p:cNvPr>
            <p:cNvSpPr/>
            <p:nvPr userDrawn="1"/>
          </p:nvSpPr>
          <p:spPr>
            <a:xfrm>
              <a:off x="7046603" y="3960100"/>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7" name="그룹 4">
            <a:extLst>
              <a:ext uri="{FF2B5EF4-FFF2-40B4-BE49-F238E27FC236}">
                <a16:creationId xmlns:a16="http://schemas.microsoft.com/office/drawing/2014/main" id="{CF3D58A7-D9A0-46D6-A473-550BA988535F}"/>
              </a:ext>
            </a:extLst>
          </p:cNvPr>
          <p:cNvGrpSpPr/>
          <p:nvPr userDrawn="1"/>
        </p:nvGrpSpPr>
        <p:grpSpPr>
          <a:xfrm>
            <a:off x="9345638" y="3657845"/>
            <a:ext cx="2077328" cy="936104"/>
            <a:chOff x="9446869" y="3311259"/>
            <a:chExt cx="1852059" cy="936104"/>
          </a:xfrm>
        </p:grpSpPr>
        <p:sp>
          <p:nvSpPr>
            <p:cNvPr id="28" name="Rectangle 27">
              <a:extLst>
                <a:ext uri="{FF2B5EF4-FFF2-40B4-BE49-F238E27FC236}">
                  <a16:creationId xmlns:a16="http://schemas.microsoft.com/office/drawing/2014/main" id="{A897FC37-915A-4007-ABB4-E2D5A1F7A924}"/>
                </a:ext>
              </a:extLst>
            </p:cNvPr>
            <p:cNvSpPr/>
            <p:nvPr userDrawn="1"/>
          </p:nvSpPr>
          <p:spPr>
            <a:xfrm>
              <a:off x="9446869" y="331125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9" name="Rectangle 28">
              <a:extLst>
                <a:ext uri="{FF2B5EF4-FFF2-40B4-BE49-F238E27FC236}">
                  <a16:creationId xmlns:a16="http://schemas.microsoft.com/office/drawing/2014/main" id="{704EC1E1-8DDF-4F6D-8F2A-3AB6E4F2E23B}"/>
                </a:ext>
              </a:extLst>
            </p:cNvPr>
            <p:cNvSpPr/>
            <p:nvPr userDrawn="1"/>
          </p:nvSpPr>
          <p:spPr>
            <a:xfrm>
              <a:off x="9446869" y="396771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0" name="Rectangle 29">
            <a:extLst>
              <a:ext uri="{FF2B5EF4-FFF2-40B4-BE49-F238E27FC236}">
                <a16:creationId xmlns:a16="http://schemas.microsoft.com/office/drawing/2014/main" id="{BD53399F-4B30-4CD5-AF8B-0759923C1817}"/>
              </a:ext>
            </a:extLst>
          </p:cNvPr>
          <p:cNvSpPr/>
          <p:nvPr userDrawn="1"/>
        </p:nvSpPr>
        <p:spPr>
          <a:xfrm>
            <a:off x="0" y="151487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17146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1" name="Rectangle 30">
            <a:extLst>
              <a:ext uri="{FF2B5EF4-FFF2-40B4-BE49-F238E27FC236}">
                <a16:creationId xmlns:a16="http://schemas.microsoft.com/office/drawing/2014/main" id="{413A6664-83E5-4487-B534-989C9B886DA9}"/>
              </a:ext>
            </a:extLst>
          </p:cNvPr>
          <p:cNvSpPr/>
          <p:nvPr userDrawn="1"/>
        </p:nvSpPr>
        <p:spPr>
          <a:xfrm>
            <a:off x="0" y="3952112"/>
            <a:ext cx="12192000" cy="2905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Rounded Rectangle 3">
            <a:extLst>
              <a:ext uri="{FF2B5EF4-FFF2-40B4-BE49-F238E27FC236}">
                <a16:creationId xmlns:a16="http://schemas.microsoft.com/office/drawing/2014/main" id="{D0A8E277-D47A-4CA2-B364-4F48F87985A9}"/>
              </a:ext>
            </a:extLst>
          </p:cNvPr>
          <p:cNvSpPr/>
          <p:nvPr userDrawn="1"/>
        </p:nvSpPr>
        <p:spPr>
          <a:xfrm>
            <a:off x="7723676" y="1530984"/>
            <a:ext cx="2780705" cy="2263469"/>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6" name="Trapezoid 18">
            <a:extLst>
              <a:ext uri="{FF2B5EF4-FFF2-40B4-BE49-F238E27FC236}">
                <a16:creationId xmlns:a16="http://schemas.microsoft.com/office/drawing/2014/main" id="{E5026CD6-24EE-46BC-860C-5C52904E9C7E}"/>
              </a:ext>
            </a:extLst>
          </p:cNvPr>
          <p:cNvSpPr/>
          <p:nvPr userDrawn="1"/>
        </p:nvSpPr>
        <p:spPr>
          <a:xfrm rot="10800000">
            <a:off x="1518939" y="4358054"/>
            <a:ext cx="3392680" cy="1877283"/>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7819702" y="1604299"/>
            <a:ext cx="2582979" cy="152715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8" name="그림 개체 틀 2">
            <a:extLst>
              <a:ext uri="{FF2B5EF4-FFF2-40B4-BE49-F238E27FC236}">
                <a16:creationId xmlns:a16="http://schemas.microsoft.com/office/drawing/2014/main" id="{242FF9A1-C321-419F-80C3-AFB36D2C5F6F}"/>
              </a:ext>
            </a:extLst>
          </p:cNvPr>
          <p:cNvSpPr>
            <a:spLocks noGrp="1"/>
          </p:cNvSpPr>
          <p:nvPr>
            <p:ph type="pic" sz="quarter" idx="12" hasCustomPrompt="1"/>
          </p:nvPr>
        </p:nvSpPr>
        <p:spPr>
          <a:xfrm>
            <a:off x="1960508" y="4443714"/>
            <a:ext cx="2509540" cy="15303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8116484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theme" Target="../theme/theme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90" r:id="rId3"/>
    <p:sldLayoutId id="2147483691" r:id="rId4"/>
    <p:sldLayoutId id="2147483654" r:id="rId5"/>
    <p:sldLayoutId id="2147483692" r:id="rId6"/>
    <p:sldLayoutId id="2147483693" r:id="rId7"/>
    <p:sldLayoutId id="2147483694" r:id="rId8"/>
    <p:sldLayoutId id="2147483696" r:id="rId9"/>
    <p:sldLayoutId id="2147483699" r:id="rId10"/>
    <p:sldLayoutId id="2147483695" r:id="rId11"/>
    <p:sldLayoutId id="2147483697" r:id="rId12"/>
    <p:sldLayoutId id="2147483698" r:id="rId13"/>
    <p:sldLayoutId id="2147483700" r:id="rId14"/>
    <p:sldLayoutId id="2147483701" r:id="rId15"/>
    <p:sldLayoutId id="2147483656" r:id="rId16"/>
    <p:sldLayoutId id="2147483703" r:id="rId17"/>
    <p:sldLayoutId id="2147483687"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10/14/2018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31575133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10/14/2018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15229283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2" r:id="rId13"/>
    <p:sldLayoutId id="2147483746" r:id="rId14"/>
    <p:sldLayoutId id="214748374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4"/>
                    </a14:imgEffect>
                    <a14:imgEffect>
                      <a14:saturation sa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6306B37-C93A-4526-AD5F-E0A1A6CDA692}"/>
              </a:ext>
            </a:extLst>
          </p:cNvPr>
          <p:cNvSpPr/>
          <p:nvPr/>
        </p:nvSpPr>
        <p:spPr>
          <a:xfrm>
            <a:off x="4641516" y="3976528"/>
            <a:ext cx="7550484" cy="1651347"/>
          </a:xfrm>
          <a:prstGeom prst="rect">
            <a:avLst/>
          </a:prstGeom>
          <a:solidFill>
            <a:srgbClr val="507C8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TextBox 20">
            <a:extLst>
              <a:ext uri="{FF2B5EF4-FFF2-40B4-BE49-F238E27FC236}">
                <a16:creationId xmlns:a16="http://schemas.microsoft.com/office/drawing/2014/main" id="{C175CE59-E647-49F9-B0BD-75DBB9DBC60B}"/>
              </a:ext>
            </a:extLst>
          </p:cNvPr>
          <p:cNvSpPr txBox="1"/>
          <p:nvPr/>
        </p:nvSpPr>
        <p:spPr>
          <a:xfrm>
            <a:off x="4866203" y="4204287"/>
            <a:ext cx="7173249" cy="769441"/>
          </a:xfrm>
          <a:prstGeom prst="rect">
            <a:avLst/>
          </a:prstGeom>
          <a:noFill/>
        </p:spPr>
        <p:txBody>
          <a:bodyPr wrap="square" rtlCol="0" anchor="ctr">
            <a:spAutoFit/>
          </a:bodyPr>
          <a:lstStyle/>
          <a:p>
            <a:r>
              <a:rPr lang="en-US" altLang="ko-KR" sz="4400" b="1" dirty="0">
                <a:solidFill>
                  <a:schemeClr val="bg1"/>
                </a:solidFill>
                <a:latin typeface="Corbel" panose="020B0503020204020204" pitchFamily="34" charset="0"/>
                <a:cs typeface="Leelawadee UI" panose="020B0502040204020203" pitchFamily="34" charset="-34"/>
              </a:rPr>
              <a:t>DUC-ling Queue Operations</a:t>
            </a:r>
            <a:endParaRPr lang="ko-KR" altLang="en-US" sz="4400" b="1" dirty="0">
              <a:solidFill>
                <a:schemeClr val="bg1"/>
              </a:solidFill>
              <a:latin typeface="Corbel" panose="020B0503020204020204" pitchFamily="34" charset="0"/>
              <a:cs typeface="Leelawadee UI" panose="020B0502040204020203" pitchFamily="34" charset="-34"/>
            </a:endParaRPr>
          </a:p>
        </p:txBody>
      </p:sp>
      <p:sp>
        <p:nvSpPr>
          <p:cNvPr id="22" name="TextBox 21">
            <a:extLst>
              <a:ext uri="{FF2B5EF4-FFF2-40B4-BE49-F238E27FC236}">
                <a16:creationId xmlns:a16="http://schemas.microsoft.com/office/drawing/2014/main" id="{6C304738-C1FC-4B90-AF02-2FEA185A20FD}"/>
              </a:ext>
            </a:extLst>
          </p:cNvPr>
          <p:cNvSpPr txBox="1"/>
          <p:nvPr/>
        </p:nvSpPr>
        <p:spPr>
          <a:xfrm>
            <a:off x="4866134" y="4943194"/>
            <a:ext cx="7173162" cy="400110"/>
          </a:xfrm>
          <a:prstGeom prst="rect">
            <a:avLst/>
          </a:prstGeom>
          <a:noFill/>
        </p:spPr>
        <p:txBody>
          <a:bodyPr wrap="square" rtlCol="0" anchor="ctr">
            <a:spAutoFit/>
          </a:bodyPr>
          <a:lstStyle/>
          <a:p>
            <a:r>
              <a:rPr lang="en-US" altLang="ko-KR" sz="2000" b="1" dirty="0">
                <a:solidFill>
                  <a:schemeClr val="bg1"/>
                </a:solidFill>
                <a:latin typeface="Corbel" panose="020B0503020204020204" pitchFamily="34" charset="0"/>
                <a:cs typeface="Leelawadee UI" panose="020B0502040204020203" pitchFamily="34" charset="-34"/>
              </a:rPr>
              <a:t>Team High Five: </a:t>
            </a:r>
            <a:r>
              <a:rPr lang="en-US" altLang="ko-KR" sz="2000" dirty="0">
                <a:solidFill>
                  <a:schemeClr val="bg1"/>
                </a:solidFill>
                <a:latin typeface="Corbel" panose="020B0503020204020204" pitchFamily="34" charset="0"/>
                <a:cs typeface="Leelawadee UI" panose="020B0502040204020203" pitchFamily="34" charset="-34"/>
              </a:rPr>
              <a:t>Abhishek | Sameen | Sharon | Zeyu</a:t>
            </a:r>
            <a:endParaRPr lang="ko-KR" altLang="en-US" sz="2000" dirty="0">
              <a:solidFill>
                <a:schemeClr val="bg1"/>
              </a:solidFill>
              <a:latin typeface="Corbel" panose="020B0503020204020204" pitchFamily="34" charset="0"/>
              <a:cs typeface="Leelawadee UI" panose="020B0502040204020203" pitchFamily="34" charset="-34"/>
            </a:endParaRPr>
          </a:p>
        </p:txBody>
      </p:sp>
      <p:sp>
        <p:nvSpPr>
          <p:cNvPr id="2" name="TextBox 1">
            <a:extLst>
              <a:ext uri="{FF2B5EF4-FFF2-40B4-BE49-F238E27FC236}">
                <a16:creationId xmlns:a16="http://schemas.microsoft.com/office/drawing/2014/main" id="{AC496333-62C5-4E6A-826F-9CF6A82DB7EA}"/>
              </a:ext>
            </a:extLst>
          </p:cNvPr>
          <p:cNvSpPr txBox="1"/>
          <p:nvPr/>
        </p:nvSpPr>
        <p:spPr>
          <a:xfrm>
            <a:off x="8343113" y="6596390"/>
            <a:ext cx="3848583" cy="261610"/>
          </a:xfrm>
          <a:prstGeom prst="rect">
            <a:avLst/>
          </a:prstGeom>
          <a:noFill/>
        </p:spPr>
        <p:txBody>
          <a:bodyPr wrap="square" rtlCol="0">
            <a:spAutoFit/>
          </a:bodyPr>
          <a:lstStyle/>
          <a:p>
            <a:pPr algn="r"/>
            <a:r>
              <a:rPr lang="en-US" sz="1100" dirty="0">
                <a:solidFill>
                  <a:schemeClr val="bg1">
                    <a:lumMod val="85000"/>
                  </a:schemeClr>
                </a:solidFill>
              </a:rPr>
              <a:t>Image sourced from Emory university dining, via Google</a:t>
            </a:r>
          </a:p>
        </p:txBody>
      </p:sp>
    </p:spTree>
    <p:extLst>
      <p:ext uri="{BB962C8B-B14F-4D97-AF65-F5344CB8AC3E}">
        <p14:creationId xmlns:p14="http://schemas.microsoft.com/office/powerpoint/2010/main" val="2390210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E110BC-73B0-4E63-9053-CB6815387B76}"/>
              </a:ext>
            </a:extLst>
          </p:cNvPr>
          <p:cNvSpPr>
            <a:spLocks noGrp="1"/>
          </p:cNvSpPr>
          <p:nvPr>
            <p:ph type="body" sz="quarter" idx="10"/>
          </p:nvPr>
        </p:nvSpPr>
        <p:spPr>
          <a:xfrm>
            <a:off x="323529" y="287255"/>
            <a:ext cx="10938831" cy="724247"/>
          </a:xfrm>
        </p:spPr>
        <p:txBody>
          <a:bodyPr vert="horz" lIns="91440" tIns="45720" rIns="91440" bIns="45720" rtlCol="0" anchor="ctr">
            <a:noAutofit/>
          </a:bodyPr>
          <a:lstStyle/>
          <a:p>
            <a:pPr algn="l"/>
            <a:r>
              <a:rPr lang="en-US" sz="3200" dirty="0"/>
              <a:t>To verify model functionality, we compared M/M/s model simulation output with analytical results by station</a:t>
            </a:r>
          </a:p>
        </p:txBody>
      </p:sp>
      <p:pic>
        <p:nvPicPr>
          <p:cNvPr id="7" name="Picture 6">
            <a:extLst>
              <a:ext uri="{FF2B5EF4-FFF2-40B4-BE49-F238E27FC236}">
                <a16:creationId xmlns:a16="http://schemas.microsoft.com/office/drawing/2014/main" id="{93F30541-310D-4588-B631-340A2FD744EE}"/>
              </a:ext>
            </a:extLst>
          </p:cNvPr>
          <p:cNvPicPr>
            <a:picLocks noChangeAspect="1"/>
          </p:cNvPicPr>
          <p:nvPr/>
        </p:nvPicPr>
        <p:blipFill>
          <a:blip r:embed="rId2"/>
          <a:stretch>
            <a:fillRect/>
          </a:stretch>
        </p:blipFill>
        <p:spPr>
          <a:xfrm>
            <a:off x="1653800" y="1820328"/>
            <a:ext cx="8398989" cy="2044652"/>
          </a:xfrm>
          <a:prstGeom prst="rect">
            <a:avLst/>
          </a:prstGeom>
        </p:spPr>
      </p:pic>
      <p:pic>
        <p:nvPicPr>
          <p:cNvPr id="9" name="Picture 8">
            <a:extLst>
              <a:ext uri="{FF2B5EF4-FFF2-40B4-BE49-F238E27FC236}">
                <a16:creationId xmlns:a16="http://schemas.microsoft.com/office/drawing/2014/main" id="{C73A7084-F9F9-4CCD-8212-2C7C9DD72FB0}"/>
              </a:ext>
            </a:extLst>
          </p:cNvPr>
          <p:cNvPicPr>
            <a:picLocks noChangeAspect="1"/>
          </p:cNvPicPr>
          <p:nvPr/>
        </p:nvPicPr>
        <p:blipFill>
          <a:blip r:embed="rId3"/>
          <a:stretch>
            <a:fillRect/>
          </a:stretch>
        </p:blipFill>
        <p:spPr>
          <a:xfrm>
            <a:off x="1653800" y="3972244"/>
            <a:ext cx="8398989" cy="2044652"/>
          </a:xfrm>
          <a:prstGeom prst="rect">
            <a:avLst/>
          </a:prstGeom>
        </p:spPr>
      </p:pic>
      <p:sp>
        <p:nvSpPr>
          <p:cNvPr id="10" name="Rounded Rectangle 2">
            <a:extLst>
              <a:ext uri="{FF2B5EF4-FFF2-40B4-BE49-F238E27FC236}">
                <a16:creationId xmlns:a16="http://schemas.microsoft.com/office/drawing/2014/main" id="{863CA321-6C27-4814-A56F-872468461F4C}"/>
              </a:ext>
            </a:extLst>
          </p:cNvPr>
          <p:cNvSpPr/>
          <p:nvPr/>
        </p:nvSpPr>
        <p:spPr>
          <a:xfrm rot="10800000">
            <a:off x="10927868" y="0"/>
            <a:ext cx="1270803" cy="11971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Parallelogram 30">
            <a:extLst>
              <a:ext uri="{FF2B5EF4-FFF2-40B4-BE49-F238E27FC236}">
                <a16:creationId xmlns:a16="http://schemas.microsoft.com/office/drawing/2014/main" id="{04345F9D-DECF-46B1-915F-0AF5BDA57FAB}"/>
              </a:ext>
            </a:extLst>
          </p:cNvPr>
          <p:cNvSpPr/>
          <p:nvPr/>
        </p:nvSpPr>
        <p:spPr>
          <a:xfrm flipH="1">
            <a:off x="11588730" y="141396"/>
            <a:ext cx="457200" cy="4572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2" name="Rectangle 11">
            <a:extLst>
              <a:ext uri="{FF2B5EF4-FFF2-40B4-BE49-F238E27FC236}">
                <a16:creationId xmlns:a16="http://schemas.microsoft.com/office/drawing/2014/main" id="{1BE25887-47CA-40D8-87CC-907B9D248634}"/>
              </a:ext>
            </a:extLst>
          </p:cNvPr>
          <p:cNvSpPr/>
          <p:nvPr/>
        </p:nvSpPr>
        <p:spPr>
          <a:xfrm>
            <a:off x="417809" y="1340044"/>
            <a:ext cx="11210120" cy="369332"/>
          </a:xfrm>
          <a:prstGeom prst="rect">
            <a:avLst/>
          </a:prstGeom>
        </p:spPr>
        <p:txBody>
          <a:bodyPr wrap="square">
            <a:spAutoFit/>
          </a:bodyPr>
          <a:lstStyle/>
          <a:p>
            <a:r>
              <a:rPr lang="en-US" b="1" i="1" dirty="0">
                <a:solidFill>
                  <a:srgbClr val="507C89"/>
                </a:solidFill>
              </a:rPr>
              <a:t>Illustrative example for selected stations, no meaningful differences in average queue time or utilization observed</a:t>
            </a:r>
          </a:p>
        </p:txBody>
      </p:sp>
      <p:sp>
        <p:nvSpPr>
          <p:cNvPr id="14" name="Rectangle 13">
            <a:extLst>
              <a:ext uri="{FF2B5EF4-FFF2-40B4-BE49-F238E27FC236}">
                <a16:creationId xmlns:a16="http://schemas.microsoft.com/office/drawing/2014/main" id="{C346FDCD-611B-4E22-8110-10F85FBFF83C}"/>
              </a:ext>
            </a:extLst>
          </p:cNvPr>
          <p:cNvSpPr/>
          <p:nvPr/>
        </p:nvSpPr>
        <p:spPr>
          <a:xfrm>
            <a:off x="283714" y="6291891"/>
            <a:ext cx="11478309" cy="400110"/>
          </a:xfrm>
          <a:prstGeom prst="rect">
            <a:avLst/>
          </a:prstGeom>
        </p:spPr>
        <p:txBody>
          <a:bodyPr wrap="square">
            <a:spAutoFit/>
          </a:bodyPr>
          <a:lstStyle/>
          <a:p>
            <a:r>
              <a:rPr lang="en-US" sz="1000" dirty="0">
                <a:solidFill>
                  <a:schemeClr val="bg1">
                    <a:lumMod val="50000"/>
                  </a:schemeClr>
                </a:solidFill>
              </a:rPr>
              <a:t>Note: results reflect model simulation using exponential distributions assumed for all station service times. Verification results are directional only, because analytical results relied on equal visit probabilities while simulation was weighted based on network routing. Hence, only limited stations were used for verification where noise from probability was low.</a:t>
            </a:r>
          </a:p>
        </p:txBody>
      </p:sp>
      <p:pic>
        <p:nvPicPr>
          <p:cNvPr id="5" name="Picture 4">
            <a:extLst>
              <a:ext uri="{FF2B5EF4-FFF2-40B4-BE49-F238E27FC236}">
                <a16:creationId xmlns:a16="http://schemas.microsoft.com/office/drawing/2014/main" id="{FD9A1B47-C430-4E55-95EB-A7948689AFC9}"/>
              </a:ext>
            </a:extLst>
          </p:cNvPr>
          <p:cNvPicPr>
            <a:picLocks noChangeAspect="1"/>
          </p:cNvPicPr>
          <p:nvPr/>
        </p:nvPicPr>
        <p:blipFill>
          <a:blip r:embed="rId4"/>
          <a:stretch>
            <a:fillRect/>
          </a:stretch>
        </p:blipFill>
        <p:spPr>
          <a:xfrm>
            <a:off x="10309600" y="3649159"/>
            <a:ext cx="1507730" cy="646170"/>
          </a:xfrm>
          <a:prstGeom prst="rect">
            <a:avLst/>
          </a:prstGeom>
        </p:spPr>
      </p:pic>
    </p:spTree>
    <p:extLst>
      <p:ext uri="{BB962C8B-B14F-4D97-AF65-F5344CB8AC3E}">
        <p14:creationId xmlns:p14="http://schemas.microsoft.com/office/powerpoint/2010/main" val="267609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CB8821-B984-45E2-AE05-CA4DA583B41D}"/>
              </a:ext>
            </a:extLst>
          </p:cNvPr>
          <p:cNvSpPr>
            <a:spLocks noGrp="1"/>
          </p:cNvSpPr>
          <p:nvPr>
            <p:ph type="body" sz="quarter" idx="10"/>
          </p:nvPr>
        </p:nvSpPr>
        <p:spPr>
          <a:xfrm>
            <a:off x="323529" y="287255"/>
            <a:ext cx="10781351" cy="724247"/>
          </a:xfrm>
        </p:spPr>
        <p:txBody>
          <a:bodyPr vert="horz" lIns="91440" tIns="45720" rIns="91440" bIns="45720" rtlCol="0" anchor="ctr">
            <a:noAutofit/>
          </a:bodyPr>
          <a:lstStyle/>
          <a:p>
            <a:pPr algn="l"/>
            <a:r>
              <a:rPr lang="en-US" sz="3200" dirty="0"/>
              <a:t>To validate model results, we compared arrival rate predictions from simulation vs. results from observational data</a:t>
            </a:r>
          </a:p>
        </p:txBody>
      </p:sp>
      <p:sp>
        <p:nvSpPr>
          <p:cNvPr id="6" name="Rounded Rectangle 2">
            <a:extLst>
              <a:ext uri="{FF2B5EF4-FFF2-40B4-BE49-F238E27FC236}">
                <a16:creationId xmlns:a16="http://schemas.microsoft.com/office/drawing/2014/main" id="{01AF7412-3535-466C-9162-FE987083CC7B}"/>
              </a:ext>
            </a:extLst>
          </p:cNvPr>
          <p:cNvSpPr/>
          <p:nvPr/>
        </p:nvSpPr>
        <p:spPr>
          <a:xfrm rot="10800000">
            <a:off x="10931405" y="0"/>
            <a:ext cx="1270803" cy="11971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Parallelogram 30">
            <a:extLst>
              <a:ext uri="{FF2B5EF4-FFF2-40B4-BE49-F238E27FC236}">
                <a16:creationId xmlns:a16="http://schemas.microsoft.com/office/drawing/2014/main" id="{7CE68D86-E4B1-45AE-BC91-F88CF0A08AE4}"/>
              </a:ext>
            </a:extLst>
          </p:cNvPr>
          <p:cNvSpPr/>
          <p:nvPr/>
        </p:nvSpPr>
        <p:spPr>
          <a:xfrm flipH="1">
            <a:off x="11592267" y="192178"/>
            <a:ext cx="457200" cy="4572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13" name="Group 12">
            <a:extLst>
              <a:ext uri="{FF2B5EF4-FFF2-40B4-BE49-F238E27FC236}">
                <a16:creationId xmlns:a16="http://schemas.microsoft.com/office/drawing/2014/main" id="{E0B083A4-725C-437A-B38B-4B9F25C6A6F1}"/>
              </a:ext>
            </a:extLst>
          </p:cNvPr>
          <p:cNvGrpSpPr/>
          <p:nvPr/>
        </p:nvGrpSpPr>
        <p:grpSpPr>
          <a:xfrm>
            <a:off x="6593871" y="1813765"/>
            <a:ext cx="4634082" cy="4329018"/>
            <a:chOff x="6689238" y="1960022"/>
            <a:chExt cx="4634082" cy="4329018"/>
          </a:xfrm>
        </p:grpSpPr>
        <p:sp>
          <p:nvSpPr>
            <p:cNvPr id="4" name="Rectangle 3">
              <a:extLst>
                <a:ext uri="{FF2B5EF4-FFF2-40B4-BE49-F238E27FC236}">
                  <a16:creationId xmlns:a16="http://schemas.microsoft.com/office/drawing/2014/main" id="{7A40A900-3995-487C-ADEE-9C280337D061}"/>
                </a:ext>
              </a:extLst>
            </p:cNvPr>
            <p:cNvSpPr/>
            <p:nvPr/>
          </p:nvSpPr>
          <p:spPr>
            <a:xfrm>
              <a:off x="6750199" y="2279899"/>
              <a:ext cx="4466441" cy="3933962"/>
            </a:xfrm>
            <a:prstGeom prst="rect">
              <a:avLst/>
            </a:prstGeom>
            <a:ln>
              <a:noFill/>
            </a:ln>
          </p:spPr>
          <p:txBody>
            <a:bodyPr wrap="square">
              <a:spAutoFit/>
            </a:bodyPr>
            <a:lstStyle/>
            <a:p>
              <a:pPr marL="285750" indent="-285750">
                <a:lnSpc>
                  <a:spcPct val="114000"/>
                </a:lnSpc>
                <a:buFont typeface="Arial" panose="020B0604020202020204" pitchFamily="34" charset="0"/>
                <a:buChar char="•"/>
              </a:pPr>
              <a:endParaRPr lang="en-US" sz="400" dirty="0"/>
            </a:p>
            <a:p>
              <a:pPr marL="285750" indent="-285750">
                <a:lnSpc>
                  <a:spcPct val="114000"/>
                </a:lnSpc>
                <a:buFont typeface="Arial" panose="020B0604020202020204" pitchFamily="34" charset="0"/>
                <a:buChar char="•"/>
              </a:pPr>
              <a:r>
                <a:rPr lang="en-US" dirty="0"/>
                <a:t>For select stations, e.g. global market, water/juices and specials, simulation is reasonably similar to observational results</a:t>
              </a:r>
            </a:p>
            <a:p>
              <a:pPr marL="285750" indent="-285750">
                <a:lnSpc>
                  <a:spcPct val="114000"/>
                </a:lnSpc>
                <a:buFont typeface="Arial" panose="020B0604020202020204" pitchFamily="34" charset="0"/>
                <a:buChar char="•"/>
              </a:pPr>
              <a:r>
                <a:rPr lang="en-US" dirty="0"/>
                <a:t>However, non-trivial differences in arrival rate observed for multiple stations especially pizza &amp; beverages</a:t>
              </a:r>
            </a:p>
            <a:p>
              <a:pPr marL="285750" indent="-285750">
                <a:lnSpc>
                  <a:spcPct val="114000"/>
                </a:lnSpc>
                <a:buFont typeface="Arial" panose="020B0604020202020204" pitchFamily="34" charset="0"/>
                <a:buChar char="•"/>
              </a:pPr>
              <a:r>
                <a:rPr lang="en-US" dirty="0"/>
                <a:t>In general, the model appears to underpredict arrival rates for most stations</a:t>
              </a:r>
            </a:p>
            <a:p>
              <a:pPr marL="285750" indent="-285750">
                <a:lnSpc>
                  <a:spcPct val="114000"/>
                </a:lnSpc>
                <a:buFont typeface="Arial" panose="020B0604020202020204" pitchFamily="34" charset="0"/>
                <a:buChar char="•"/>
              </a:pPr>
              <a:r>
                <a:rPr lang="en-US" dirty="0"/>
                <a:t>This may be due to discrepancies in visit probability from survey vs. observational data</a:t>
              </a:r>
            </a:p>
          </p:txBody>
        </p:sp>
        <p:sp>
          <p:nvSpPr>
            <p:cNvPr id="12" name="Rectangle 11">
              <a:extLst>
                <a:ext uri="{FF2B5EF4-FFF2-40B4-BE49-F238E27FC236}">
                  <a16:creationId xmlns:a16="http://schemas.microsoft.com/office/drawing/2014/main" id="{86D70B93-3CB4-4977-83B2-048CDC781AE4}"/>
                </a:ext>
              </a:extLst>
            </p:cNvPr>
            <p:cNvSpPr/>
            <p:nvPr/>
          </p:nvSpPr>
          <p:spPr>
            <a:xfrm>
              <a:off x="6689238" y="2204720"/>
              <a:ext cx="4634082" cy="408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352620-AC13-491B-88F2-57246671CDEC}"/>
                </a:ext>
              </a:extLst>
            </p:cNvPr>
            <p:cNvSpPr/>
            <p:nvPr/>
          </p:nvSpPr>
          <p:spPr>
            <a:xfrm>
              <a:off x="7261299" y="1960022"/>
              <a:ext cx="3444240" cy="369332"/>
            </a:xfrm>
            <a:prstGeom prst="rect">
              <a:avLst/>
            </a:prstGeom>
            <a:solidFill>
              <a:srgbClr val="507C89"/>
            </a:solidFill>
          </p:spPr>
          <p:txBody>
            <a:bodyPr wrap="square">
              <a:spAutoFit/>
            </a:bodyPr>
            <a:lstStyle/>
            <a:p>
              <a:pPr algn="ctr"/>
              <a:r>
                <a:rPr lang="en-US" b="1" dirty="0">
                  <a:solidFill>
                    <a:schemeClr val="bg1"/>
                  </a:solidFill>
                </a:rPr>
                <a:t>Implications</a:t>
              </a:r>
            </a:p>
          </p:txBody>
        </p:sp>
      </p:grpSp>
      <p:pic>
        <p:nvPicPr>
          <p:cNvPr id="5" name="Picture 4">
            <a:extLst>
              <a:ext uri="{FF2B5EF4-FFF2-40B4-BE49-F238E27FC236}">
                <a16:creationId xmlns:a16="http://schemas.microsoft.com/office/drawing/2014/main" id="{02E7BA63-27D6-488C-8022-BD9E04B81BA7}"/>
              </a:ext>
            </a:extLst>
          </p:cNvPr>
          <p:cNvPicPr>
            <a:picLocks noChangeAspect="1"/>
          </p:cNvPicPr>
          <p:nvPr/>
        </p:nvPicPr>
        <p:blipFill>
          <a:blip r:embed="rId2"/>
          <a:stretch>
            <a:fillRect/>
          </a:stretch>
        </p:blipFill>
        <p:spPr>
          <a:xfrm>
            <a:off x="1042028" y="1298757"/>
            <a:ext cx="4814153" cy="5216541"/>
          </a:xfrm>
          <a:prstGeom prst="rect">
            <a:avLst/>
          </a:prstGeom>
          <a:ln>
            <a:solidFill>
              <a:srgbClr val="507C89"/>
            </a:solidFill>
          </a:ln>
        </p:spPr>
      </p:pic>
    </p:spTree>
    <p:extLst>
      <p:ext uri="{BB962C8B-B14F-4D97-AF65-F5344CB8AC3E}">
        <p14:creationId xmlns:p14="http://schemas.microsoft.com/office/powerpoint/2010/main" val="2537617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2556ED-E034-4363-8520-739A404332C3}"/>
              </a:ext>
            </a:extLst>
          </p:cNvPr>
          <p:cNvSpPr>
            <a:spLocks noGrp="1"/>
          </p:cNvSpPr>
          <p:nvPr>
            <p:ph type="body" sz="quarter" idx="10"/>
          </p:nvPr>
        </p:nvSpPr>
        <p:spPr>
          <a:xfrm>
            <a:off x="323529" y="287255"/>
            <a:ext cx="11573197" cy="724247"/>
          </a:xfrm>
        </p:spPr>
        <p:txBody>
          <a:bodyPr>
            <a:normAutofit/>
          </a:bodyPr>
          <a:lstStyle/>
          <a:p>
            <a:pPr algn="l"/>
            <a:r>
              <a:rPr lang="en-US" sz="3200" dirty="0"/>
              <a:t>Important considerations &amp; potential next steps</a:t>
            </a:r>
          </a:p>
        </p:txBody>
      </p:sp>
      <p:grpSp>
        <p:nvGrpSpPr>
          <p:cNvPr id="16" name="Group 15">
            <a:extLst>
              <a:ext uri="{FF2B5EF4-FFF2-40B4-BE49-F238E27FC236}">
                <a16:creationId xmlns:a16="http://schemas.microsoft.com/office/drawing/2014/main" id="{551F7C3A-313F-43DE-BAE6-86E7A857EBF8}"/>
              </a:ext>
            </a:extLst>
          </p:cNvPr>
          <p:cNvGrpSpPr/>
          <p:nvPr/>
        </p:nvGrpSpPr>
        <p:grpSpPr>
          <a:xfrm>
            <a:off x="704999" y="1103119"/>
            <a:ext cx="4344521" cy="5401310"/>
            <a:chOff x="704999" y="1209261"/>
            <a:chExt cx="4344521" cy="5291107"/>
          </a:xfrm>
        </p:grpSpPr>
        <p:sp>
          <p:nvSpPr>
            <p:cNvPr id="12" name="Rectangle 11">
              <a:extLst>
                <a:ext uri="{FF2B5EF4-FFF2-40B4-BE49-F238E27FC236}">
                  <a16:creationId xmlns:a16="http://schemas.microsoft.com/office/drawing/2014/main" id="{2DB0F5E6-4F8F-43CD-8613-5D60C9B9737B}"/>
                </a:ext>
              </a:extLst>
            </p:cNvPr>
            <p:cNvSpPr/>
            <p:nvPr/>
          </p:nvSpPr>
          <p:spPr>
            <a:xfrm>
              <a:off x="704999" y="2413000"/>
              <a:ext cx="4344521" cy="4087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44A4F49-F006-49BA-B52E-97CDA1947EA7}"/>
                </a:ext>
              </a:extLst>
            </p:cNvPr>
            <p:cNvSpPr/>
            <p:nvPr/>
          </p:nvSpPr>
          <p:spPr>
            <a:xfrm>
              <a:off x="705000" y="2664362"/>
              <a:ext cx="4265298" cy="3761414"/>
            </a:xfrm>
            <a:prstGeom prst="rect">
              <a:avLst/>
            </a:prstGeom>
          </p:spPr>
          <p:txBody>
            <a:bodyPr wrap="square">
              <a:spAutoFit/>
            </a:bodyPr>
            <a:lstStyle/>
            <a:p>
              <a:pPr marL="284163" indent="-228600">
                <a:lnSpc>
                  <a:spcPct val="114000"/>
                </a:lnSpc>
                <a:buFont typeface="Arial" panose="020B0604020202020204" pitchFamily="34" charset="0"/>
                <a:buChar char="•"/>
              </a:pPr>
              <a:r>
                <a:rPr lang="en-US" sz="1500" b="1" dirty="0"/>
                <a:t>Model represents simplified view of DUC-ling operations, </a:t>
              </a:r>
              <a:r>
                <a:rPr lang="en-US" sz="1500" dirty="0"/>
                <a:t>using a subset of all stations</a:t>
              </a:r>
            </a:p>
            <a:p>
              <a:pPr marL="284163" indent="-228600">
                <a:lnSpc>
                  <a:spcPct val="114000"/>
                </a:lnSpc>
                <a:buFont typeface="Arial" panose="020B0604020202020204" pitchFamily="34" charset="0"/>
                <a:buChar char="•"/>
              </a:pPr>
              <a:r>
                <a:rPr lang="en-US" sz="1500" dirty="0"/>
                <a:t>Relies on </a:t>
              </a:r>
              <a:r>
                <a:rPr lang="en-US" sz="1500" b="1" dirty="0"/>
                <a:t>limited data capture</a:t>
              </a:r>
              <a:r>
                <a:rPr lang="en-US" sz="1500" dirty="0"/>
                <a:t>, with manual data collected during one weekday dinner time period only</a:t>
              </a:r>
            </a:p>
            <a:p>
              <a:pPr marL="284163" indent="-228600">
                <a:lnSpc>
                  <a:spcPct val="114000"/>
                </a:lnSpc>
                <a:buFont typeface="Arial" panose="020B0604020202020204" pitchFamily="34" charset="0"/>
                <a:buChar char="•"/>
              </a:pPr>
              <a:r>
                <a:rPr lang="en-US" sz="1500" b="1" dirty="0"/>
                <a:t>Used limited self-reported routing for determining path probabilities</a:t>
              </a:r>
              <a:r>
                <a:rPr lang="en-US" sz="1500" dirty="0"/>
                <a:t>, which may not be in line with reality – as observed during validation</a:t>
              </a:r>
            </a:p>
            <a:p>
              <a:pPr marL="284163" indent="-228600">
                <a:lnSpc>
                  <a:spcPct val="114000"/>
                </a:lnSpc>
                <a:buFont typeface="Arial" panose="020B0604020202020204" pitchFamily="34" charset="0"/>
                <a:buChar char="•"/>
              </a:pPr>
              <a:r>
                <a:rPr lang="en-US" sz="1500" dirty="0"/>
                <a:t>Service time </a:t>
              </a:r>
              <a:r>
                <a:rPr lang="en-US" sz="1500" b="1" dirty="0"/>
                <a:t>distributions may be overfitting </a:t>
              </a:r>
              <a:r>
                <a:rPr lang="en-US" sz="1500" dirty="0"/>
                <a:t>on small sample of observational data</a:t>
              </a:r>
            </a:p>
            <a:p>
              <a:pPr marL="284163" indent="-228600">
                <a:lnSpc>
                  <a:spcPct val="114000"/>
                </a:lnSpc>
                <a:buFont typeface="Arial" panose="020B0604020202020204" pitchFamily="34" charset="0"/>
                <a:buChar char="•"/>
              </a:pPr>
              <a:r>
                <a:rPr lang="en-US" sz="1500" dirty="0"/>
                <a:t>For employee-manned stations, a fixed capacity of 1 was used to readily design a simulation,</a:t>
              </a:r>
              <a:r>
                <a:rPr lang="en-US" sz="1500" b="1" dirty="0"/>
                <a:t> does not capture rotating workers</a:t>
              </a:r>
            </a:p>
          </p:txBody>
        </p:sp>
        <p:pic>
          <p:nvPicPr>
            <p:cNvPr id="9" name="Picture 8">
              <a:extLst>
                <a:ext uri="{FF2B5EF4-FFF2-40B4-BE49-F238E27FC236}">
                  <a16:creationId xmlns:a16="http://schemas.microsoft.com/office/drawing/2014/main" id="{EA4FC8D3-5254-4150-9490-4FB3FC770B62}"/>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146162" y="1209261"/>
              <a:ext cx="1253995" cy="1039710"/>
            </a:xfrm>
            <a:prstGeom prst="rect">
              <a:avLst/>
            </a:prstGeom>
          </p:spPr>
        </p:pic>
        <p:sp>
          <p:nvSpPr>
            <p:cNvPr id="4" name="Rectangle 3">
              <a:extLst>
                <a:ext uri="{FF2B5EF4-FFF2-40B4-BE49-F238E27FC236}">
                  <a16:creationId xmlns:a16="http://schemas.microsoft.com/office/drawing/2014/main" id="{2BF103B2-482B-42D8-8E16-89502CC5565A}"/>
                </a:ext>
              </a:extLst>
            </p:cNvPr>
            <p:cNvSpPr/>
            <p:nvPr/>
          </p:nvSpPr>
          <p:spPr>
            <a:xfrm>
              <a:off x="1495847" y="2199663"/>
              <a:ext cx="2678281" cy="390107"/>
            </a:xfrm>
            <a:prstGeom prst="rect">
              <a:avLst/>
            </a:prstGeom>
            <a:solidFill>
              <a:srgbClr val="507C89"/>
            </a:solidFill>
            <a:ln>
              <a:noFill/>
            </a:ln>
          </p:spPr>
          <p:txBody>
            <a:bodyPr wrap="square">
              <a:spAutoFit/>
            </a:bodyPr>
            <a:lstStyle/>
            <a:p>
              <a:pPr>
                <a:lnSpc>
                  <a:spcPct val="114000"/>
                </a:lnSpc>
              </a:pPr>
              <a:r>
                <a:rPr lang="en-US" b="1" i="1" dirty="0">
                  <a:solidFill>
                    <a:schemeClr val="bg1"/>
                  </a:solidFill>
                </a:rPr>
                <a:t>Important considerations</a:t>
              </a:r>
              <a:endParaRPr lang="en-US" sz="7200" b="1" i="1" dirty="0">
                <a:solidFill>
                  <a:schemeClr val="bg1"/>
                </a:solidFill>
              </a:endParaRPr>
            </a:p>
          </p:txBody>
        </p:sp>
      </p:grpSp>
      <p:grpSp>
        <p:nvGrpSpPr>
          <p:cNvPr id="15" name="Group 14">
            <a:extLst>
              <a:ext uri="{FF2B5EF4-FFF2-40B4-BE49-F238E27FC236}">
                <a16:creationId xmlns:a16="http://schemas.microsoft.com/office/drawing/2014/main" id="{7368519B-C3D8-41DD-9894-335C2BA25114}"/>
              </a:ext>
            </a:extLst>
          </p:cNvPr>
          <p:cNvGrpSpPr/>
          <p:nvPr/>
        </p:nvGrpSpPr>
        <p:grpSpPr>
          <a:xfrm>
            <a:off x="5415282" y="1103119"/>
            <a:ext cx="5801358" cy="5401310"/>
            <a:chOff x="5415282" y="1103119"/>
            <a:chExt cx="5801358" cy="5401310"/>
          </a:xfrm>
        </p:grpSpPr>
        <p:sp>
          <p:nvSpPr>
            <p:cNvPr id="13" name="Rectangle 12">
              <a:extLst>
                <a:ext uri="{FF2B5EF4-FFF2-40B4-BE49-F238E27FC236}">
                  <a16:creationId xmlns:a16="http://schemas.microsoft.com/office/drawing/2014/main" id="{4CF93368-FD90-4837-9FF2-0397E11C941D}"/>
                </a:ext>
              </a:extLst>
            </p:cNvPr>
            <p:cNvSpPr/>
            <p:nvPr/>
          </p:nvSpPr>
          <p:spPr>
            <a:xfrm>
              <a:off x="5415282" y="2285999"/>
              <a:ext cx="5801358" cy="42184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F8CE2B-0B6C-42FB-A06A-87A6C2770493}"/>
                </a:ext>
              </a:extLst>
            </p:cNvPr>
            <p:cNvSpPr/>
            <p:nvPr/>
          </p:nvSpPr>
          <p:spPr>
            <a:xfrm>
              <a:off x="5534101" y="2479866"/>
              <a:ext cx="5563719" cy="4024563"/>
            </a:xfrm>
            <a:prstGeom prst="rect">
              <a:avLst/>
            </a:prstGeom>
          </p:spPr>
          <p:txBody>
            <a:bodyPr wrap="square">
              <a:spAutoFit/>
            </a:bodyPr>
            <a:lstStyle/>
            <a:p>
              <a:pPr marL="285750" indent="-230188">
                <a:lnSpc>
                  <a:spcPct val="114000"/>
                </a:lnSpc>
                <a:buFont typeface="Arial" panose="020B0604020202020204" pitchFamily="34" charset="0"/>
                <a:buChar char="•"/>
              </a:pPr>
              <a:r>
                <a:rPr lang="en-US" sz="1500" dirty="0"/>
                <a:t>Opportunity to </a:t>
              </a:r>
              <a:r>
                <a:rPr lang="en-US" sz="1500" b="1" dirty="0"/>
                <a:t>explore ways to improve high utilization </a:t>
              </a:r>
              <a:r>
                <a:rPr lang="en-US" sz="1500" dirty="0"/>
                <a:t>at grill and global market</a:t>
              </a:r>
            </a:p>
            <a:p>
              <a:pPr marL="630238" lvl="1" indent="-174625">
                <a:lnSpc>
                  <a:spcPct val="114000"/>
                </a:lnSpc>
                <a:buFont typeface="Arial" panose="020B0604020202020204" pitchFamily="34" charset="0"/>
                <a:buChar char="•"/>
              </a:pPr>
              <a:r>
                <a:rPr lang="en-US" sz="1500" dirty="0"/>
                <a:t>Basic experiments indicate that doubling the number of servers will halve  station service times, although cost needs to be factored in</a:t>
              </a:r>
            </a:p>
            <a:p>
              <a:pPr marL="284163" indent="-227013">
                <a:lnSpc>
                  <a:spcPct val="114000"/>
                </a:lnSpc>
                <a:buFont typeface="Arial" panose="020B0604020202020204" pitchFamily="34" charset="0"/>
                <a:buChar char="•"/>
              </a:pPr>
              <a:r>
                <a:rPr lang="en-US" sz="1500" dirty="0"/>
                <a:t>Room to </a:t>
              </a:r>
              <a:r>
                <a:rPr lang="en-US" sz="1500" b="1" dirty="0"/>
                <a:t>test additional optimizations </a:t>
              </a:r>
              <a:r>
                <a:rPr lang="en-US" sz="1500" dirty="0"/>
                <a:t>e.g. station relocation</a:t>
              </a:r>
            </a:p>
            <a:p>
              <a:pPr marL="285750" indent="-230188">
                <a:lnSpc>
                  <a:spcPct val="114000"/>
                </a:lnSpc>
                <a:buFont typeface="Arial" panose="020B0604020202020204" pitchFamily="34" charset="0"/>
                <a:buChar char="•"/>
              </a:pPr>
              <a:r>
                <a:rPr lang="en-US" sz="1500" dirty="0"/>
                <a:t>To improve the accuracy and applicability of queue simulation,</a:t>
              </a:r>
            </a:p>
            <a:p>
              <a:pPr marL="630238" lvl="1" indent="-174625">
                <a:lnSpc>
                  <a:spcPct val="114000"/>
                </a:lnSpc>
                <a:buFont typeface="Arial" panose="020B0604020202020204" pitchFamily="34" charset="0"/>
                <a:buChar char="•"/>
              </a:pPr>
              <a:r>
                <a:rPr lang="en-US" sz="1500" b="1" dirty="0"/>
                <a:t>additional observation data </a:t>
              </a:r>
              <a:r>
                <a:rPr lang="en-US" sz="1500" dirty="0"/>
                <a:t>is recommended, especially at </a:t>
              </a:r>
              <a:r>
                <a:rPr lang="en-US" sz="1500" b="1" dirty="0"/>
                <a:t>other times/days</a:t>
              </a:r>
              <a:r>
                <a:rPr lang="en-US" sz="1500" dirty="0"/>
                <a:t>. This will also help in distribution estimates.</a:t>
              </a:r>
            </a:p>
            <a:p>
              <a:pPr marL="630238" lvl="1" indent="-174625">
                <a:lnSpc>
                  <a:spcPct val="114000"/>
                </a:lnSpc>
                <a:buFont typeface="Arial" panose="020B0604020202020204" pitchFamily="34" charset="0"/>
                <a:buChar char="•"/>
              </a:pPr>
              <a:r>
                <a:rPr lang="en-US" sz="1500" b="1" dirty="0"/>
                <a:t>Larger scale survey </a:t>
              </a:r>
              <a:r>
                <a:rPr lang="en-US" sz="1500" dirty="0"/>
                <a:t>may be beneficial in getting more accurate path probabilities. Ideally, this should be </a:t>
              </a:r>
              <a:r>
                <a:rPr lang="en-US" sz="1500" b="1" dirty="0"/>
                <a:t>validated via observational data</a:t>
              </a:r>
            </a:p>
            <a:p>
              <a:pPr marL="630238" lvl="1" indent="-174625">
                <a:lnSpc>
                  <a:spcPct val="114000"/>
                </a:lnSpc>
                <a:buFont typeface="Arial" panose="020B0604020202020204" pitchFamily="34" charset="0"/>
                <a:buChar char="•"/>
              </a:pPr>
              <a:r>
                <a:rPr lang="en-US" sz="1500" dirty="0"/>
                <a:t>Ultimately, a </a:t>
              </a:r>
              <a:r>
                <a:rPr lang="en-US" sz="1500" b="1" dirty="0"/>
                <a:t>more complex model </a:t>
              </a:r>
              <a:r>
                <a:rPr lang="en-US" sz="1500" dirty="0"/>
                <a:t>could be built to capture additional nuances in operations</a:t>
              </a:r>
              <a:endParaRPr lang="en-US" sz="1500" b="1" dirty="0"/>
            </a:p>
          </p:txBody>
        </p:sp>
        <p:pic>
          <p:nvPicPr>
            <p:cNvPr id="11" name="Picture 10">
              <a:extLst>
                <a:ext uri="{FF2B5EF4-FFF2-40B4-BE49-F238E27FC236}">
                  <a16:creationId xmlns:a16="http://schemas.microsoft.com/office/drawing/2014/main" id="{B12B6F63-332A-4E42-B50F-3F74F4EEF1D7}"/>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735773" y="1103119"/>
              <a:ext cx="1160376" cy="1042416"/>
            </a:xfrm>
            <a:prstGeom prst="rect">
              <a:avLst/>
            </a:prstGeom>
          </p:spPr>
        </p:pic>
        <p:sp>
          <p:nvSpPr>
            <p:cNvPr id="6" name="Rectangle 5">
              <a:extLst>
                <a:ext uri="{FF2B5EF4-FFF2-40B4-BE49-F238E27FC236}">
                  <a16:creationId xmlns:a16="http://schemas.microsoft.com/office/drawing/2014/main" id="{523BDF20-1004-4029-829B-9A2C438BE1CC}"/>
                </a:ext>
              </a:extLst>
            </p:cNvPr>
            <p:cNvSpPr/>
            <p:nvPr/>
          </p:nvSpPr>
          <p:spPr>
            <a:xfrm>
              <a:off x="7218681" y="2072663"/>
              <a:ext cx="2194560" cy="390107"/>
            </a:xfrm>
            <a:prstGeom prst="rect">
              <a:avLst/>
            </a:prstGeom>
            <a:solidFill>
              <a:srgbClr val="507C89"/>
            </a:solidFill>
            <a:ln>
              <a:noFill/>
            </a:ln>
          </p:spPr>
          <p:txBody>
            <a:bodyPr wrap="square">
              <a:spAutoFit/>
            </a:bodyPr>
            <a:lstStyle/>
            <a:p>
              <a:pPr>
                <a:lnSpc>
                  <a:spcPct val="114000"/>
                </a:lnSpc>
              </a:pPr>
              <a:r>
                <a:rPr lang="en-US" b="1" i="1" dirty="0">
                  <a:solidFill>
                    <a:schemeClr val="bg1"/>
                  </a:solidFill>
                </a:rPr>
                <a:t>Potential next steps</a:t>
              </a:r>
            </a:p>
          </p:txBody>
        </p:sp>
      </p:grpSp>
    </p:spTree>
    <p:extLst>
      <p:ext uri="{BB962C8B-B14F-4D97-AF65-F5344CB8AC3E}">
        <p14:creationId xmlns:p14="http://schemas.microsoft.com/office/powerpoint/2010/main" val="3818956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4"/>
                    </a14:imgEffect>
                    <a14:imgEffect>
                      <a14:saturation sa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96333-62C5-4E6A-826F-9CF6A82DB7EA}"/>
              </a:ext>
            </a:extLst>
          </p:cNvPr>
          <p:cNvSpPr txBox="1"/>
          <p:nvPr/>
        </p:nvSpPr>
        <p:spPr>
          <a:xfrm>
            <a:off x="8343113" y="6596390"/>
            <a:ext cx="3848583" cy="261610"/>
          </a:xfrm>
          <a:prstGeom prst="rect">
            <a:avLst/>
          </a:prstGeom>
          <a:noFill/>
        </p:spPr>
        <p:txBody>
          <a:bodyPr wrap="square" rtlCol="0">
            <a:spAutoFit/>
          </a:bodyPr>
          <a:lstStyle/>
          <a:p>
            <a:pPr algn="r"/>
            <a:r>
              <a:rPr lang="en-US" sz="1100" dirty="0">
                <a:solidFill>
                  <a:schemeClr val="bg1">
                    <a:lumMod val="85000"/>
                  </a:schemeClr>
                </a:solidFill>
              </a:rPr>
              <a:t>Image sourced from Emory university dining, via Google</a:t>
            </a:r>
          </a:p>
        </p:txBody>
      </p:sp>
      <p:sp>
        <p:nvSpPr>
          <p:cNvPr id="6" name="Rectangle 5">
            <a:extLst>
              <a:ext uri="{FF2B5EF4-FFF2-40B4-BE49-F238E27FC236}">
                <a16:creationId xmlns:a16="http://schemas.microsoft.com/office/drawing/2014/main" id="{5A059D3E-72B9-4558-A929-050A4E4F0290}"/>
              </a:ext>
            </a:extLst>
          </p:cNvPr>
          <p:cNvSpPr/>
          <p:nvPr/>
        </p:nvSpPr>
        <p:spPr>
          <a:xfrm>
            <a:off x="3771098" y="2603327"/>
            <a:ext cx="4649804" cy="1651347"/>
          </a:xfrm>
          <a:prstGeom prst="rect">
            <a:avLst/>
          </a:prstGeom>
          <a:solidFill>
            <a:srgbClr val="507C8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Thank you!</a:t>
            </a:r>
          </a:p>
          <a:p>
            <a:pPr algn="ctr"/>
            <a:r>
              <a:rPr lang="en-US" sz="4400" b="1" dirty="0"/>
              <a:t>Questions?</a:t>
            </a:r>
          </a:p>
        </p:txBody>
      </p:sp>
    </p:spTree>
    <p:extLst>
      <p:ext uri="{BB962C8B-B14F-4D97-AF65-F5344CB8AC3E}">
        <p14:creationId xmlns:p14="http://schemas.microsoft.com/office/powerpoint/2010/main" val="101925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7D93E0-3CD9-44AD-B779-42B10D4E9AD7}"/>
              </a:ext>
            </a:extLst>
          </p:cNvPr>
          <p:cNvSpPr/>
          <p:nvPr/>
        </p:nvSpPr>
        <p:spPr>
          <a:xfrm>
            <a:off x="0" y="0"/>
            <a:ext cx="12192000" cy="6858000"/>
          </a:xfrm>
          <a:prstGeom prst="rect">
            <a:avLst/>
          </a:prstGeom>
          <a:solidFill>
            <a:srgbClr val="507C8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4" name="Rectangle 3">
            <a:extLst>
              <a:ext uri="{FF2B5EF4-FFF2-40B4-BE49-F238E27FC236}">
                <a16:creationId xmlns:a16="http://schemas.microsoft.com/office/drawing/2014/main" id="{4B4EC2CC-FBD1-483E-90B0-88241EB154BB}"/>
              </a:ext>
            </a:extLst>
          </p:cNvPr>
          <p:cNvSpPr/>
          <p:nvPr/>
        </p:nvSpPr>
        <p:spPr>
          <a:xfrm>
            <a:off x="0" y="172081"/>
            <a:ext cx="12192000" cy="96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Appendix</a:t>
            </a:r>
          </a:p>
        </p:txBody>
      </p:sp>
    </p:spTree>
    <p:extLst>
      <p:ext uri="{BB962C8B-B14F-4D97-AF65-F5344CB8AC3E}">
        <p14:creationId xmlns:p14="http://schemas.microsoft.com/office/powerpoint/2010/main" val="218597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D6F055-0CCA-4DCC-B0CD-96D612726281}"/>
              </a:ext>
            </a:extLst>
          </p:cNvPr>
          <p:cNvSpPr>
            <a:spLocks noGrp="1"/>
          </p:cNvSpPr>
          <p:nvPr>
            <p:ph type="body" sz="quarter" idx="10"/>
          </p:nvPr>
        </p:nvSpPr>
        <p:spPr/>
        <p:txBody>
          <a:bodyPr>
            <a:normAutofit/>
          </a:bodyPr>
          <a:lstStyle/>
          <a:p>
            <a:pPr algn="l"/>
            <a:r>
              <a:rPr lang="en-US" sz="3200" dirty="0"/>
              <a:t>Appendix 1: Important caveats and model assumptions</a:t>
            </a:r>
          </a:p>
        </p:txBody>
      </p:sp>
      <p:sp>
        <p:nvSpPr>
          <p:cNvPr id="3" name="Rectangle 2">
            <a:extLst>
              <a:ext uri="{FF2B5EF4-FFF2-40B4-BE49-F238E27FC236}">
                <a16:creationId xmlns:a16="http://schemas.microsoft.com/office/drawing/2014/main" id="{35D42C30-03C4-4076-BF3A-D530105E0878}"/>
              </a:ext>
            </a:extLst>
          </p:cNvPr>
          <p:cNvSpPr/>
          <p:nvPr/>
        </p:nvSpPr>
        <p:spPr>
          <a:xfrm>
            <a:off x="682527" y="1127332"/>
            <a:ext cx="10826945" cy="5443413"/>
          </a:xfrm>
          <a:prstGeom prst="rect">
            <a:avLst/>
          </a:prstGeom>
          <a:ln>
            <a:noFill/>
          </a:ln>
        </p:spPr>
        <p:txBody>
          <a:bodyPr wrap="square">
            <a:spAutoFit/>
          </a:bodyPr>
          <a:lstStyle/>
          <a:p>
            <a:pPr marL="285750" indent="-285750">
              <a:lnSpc>
                <a:spcPct val="114000"/>
              </a:lnSpc>
              <a:buFont typeface="Arial" panose="020B0604020202020204" pitchFamily="34" charset="0"/>
              <a:buChar char="•"/>
            </a:pPr>
            <a:r>
              <a:rPr lang="en-US" sz="1700" b="1" dirty="0"/>
              <a:t>Model represents simplified view of DUC-ling operations</a:t>
            </a:r>
            <a:r>
              <a:rPr lang="en-US" sz="1700" dirty="0"/>
              <a:t>, with a subset of stations and an infinite queue assumed</a:t>
            </a:r>
          </a:p>
          <a:p>
            <a:pPr marL="285750" indent="-285750">
              <a:lnSpc>
                <a:spcPct val="114000"/>
              </a:lnSpc>
              <a:buFont typeface="Arial" panose="020B0604020202020204" pitchFamily="34" charset="0"/>
              <a:buChar char="•"/>
            </a:pPr>
            <a:r>
              <a:rPr lang="en-US" sz="1700" dirty="0"/>
              <a:t>Relies on </a:t>
            </a:r>
            <a:r>
              <a:rPr lang="en-US" sz="1700" b="1" dirty="0"/>
              <a:t>limited data capture</a:t>
            </a:r>
            <a:r>
              <a:rPr lang="en-US" sz="1700" dirty="0"/>
              <a:t>, with observational and survey data collected during one weekday dinner time period only</a:t>
            </a:r>
          </a:p>
          <a:p>
            <a:pPr marL="285750" indent="-285750">
              <a:lnSpc>
                <a:spcPct val="114000"/>
              </a:lnSpc>
              <a:buFont typeface="Arial" panose="020B0604020202020204" pitchFamily="34" charset="0"/>
              <a:buChar char="•"/>
            </a:pPr>
            <a:r>
              <a:rPr lang="en-US" sz="1700" b="1" dirty="0"/>
              <a:t>Used self-reported routing for determining path probabilities</a:t>
            </a:r>
            <a:r>
              <a:rPr lang="en-US" sz="1700" dirty="0"/>
              <a:t>, which may not be in line with reality – as observed during validation</a:t>
            </a:r>
          </a:p>
          <a:p>
            <a:pPr marL="285750" indent="-285750">
              <a:lnSpc>
                <a:spcPct val="114000"/>
              </a:lnSpc>
              <a:buFont typeface="Arial" panose="020B0604020202020204" pitchFamily="34" charset="0"/>
              <a:buChar char="•"/>
            </a:pPr>
            <a:r>
              <a:rPr lang="en-US" sz="1700" dirty="0"/>
              <a:t>Service time </a:t>
            </a:r>
            <a:r>
              <a:rPr lang="en-US" sz="1700" b="1" dirty="0"/>
              <a:t>distributions may be overfitting </a:t>
            </a:r>
            <a:r>
              <a:rPr lang="en-US" sz="1700" dirty="0"/>
              <a:t>on small sample of observational data</a:t>
            </a:r>
          </a:p>
          <a:p>
            <a:pPr marL="285750" indent="-285750">
              <a:lnSpc>
                <a:spcPct val="114000"/>
              </a:lnSpc>
              <a:buFont typeface="Arial" panose="020B0604020202020204" pitchFamily="34" charset="0"/>
              <a:buChar char="•"/>
            </a:pPr>
            <a:r>
              <a:rPr lang="en-US" sz="1700" b="1" dirty="0"/>
              <a:t>For employee-manned stations, a fixed capacity of 1 was used</a:t>
            </a:r>
            <a:r>
              <a:rPr lang="en-US" sz="1700" dirty="0"/>
              <a:t> to readily design a simulation. However, the true system involves rotating workers who assist at stations with long queues.</a:t>
            </a:r>
          </a:p>
          <a:p>
            <a:pPr marL="285750" indent="-285750">
              <a:lnSpc>
                <a:spcPct val="114000"/>
              </a:lnSpc>
              <a:buFont typeface="Arial" panose="020B0604020202020204" pitchFamily="34" charset="0"/>
              <a:buChar char="•"/>
            </a:pPr>
            <a:r>
              <a:rPr lang="en-US" sz="1700" b="1" dirty="0"/>
              <a:t>Limited capture of reneging and balking behavior.</a:t>
            </a:r>
            <a:r>
              <a:rPr lang="en-US" sz="1700" dirty="0"/>
              <a:t> For reneging, a fixed probability was used for each station, although probability is actually conditional on queue length</a:t>
            </a:r>
          </a:p>
          <a:p>
            <a:pPr marL="285750" indent="-285750">
              <a:lnSpc>
                <a:spcPct val="114000"/>
              </a:lnSpc>
              <a:buFont typeface="Arial" panose="020B0604020202020204" pitchFamily="34" charset="0"/>
              <a:buChar char="•"/>
            </a:pPr>
            <a:r>
              <a:rPr lang="en-US" sz="1700" dirty="0"/>
              <a:t>In survey data, where users reported reneging a station, it was assumed that they did not also list the station as one they visited. This was not always the case, however.</a:t>
            </a:r>
          </a:p>
          <a:p>
            <a:pPr marL="285750" indent="-285750">
              <a:lnSpc>
                <a:spcPct val="114000"/>
              </a:lnSpc>
              <a:buFont typeface="Arial" panose="020B0604020202020204" pitchFamily="34" charset="0"/>
              <a:buChar char="•"/>
            </a:pPr>
            <a:r>
              <a:rPr lang="en-US" sz="1700" b="1" dirty="0"/>
              <a:t>For refills, only the first station visited was included in the model</a:t>
            </a:r>
            <a:r>
              <a:rPr lang="en-US" sz="1700" dirty="0"/>
              <a:t>. For any additional stations visited, the first-time visit probability is used. This was done due to limitations in data available. </a:t>
            </a:r>
          </a:p>
          <a:p>
            <a:pPr marL="285750" indent="-285750">
              <a:lnSpc>
                <a:spcPct val="114000"/>
              </a:lnSpc>
              <a:buFont typeface="Arial" panose="020B0604020202020204" pitchFamily="34" charset="0"/>
              <a:buChar char="•"/>
            </a:pPr>
            <a:r>
              <a:rPr lang="en-US" sz="1700" dirty="0"/>
              <a:t>For individuals who grab a table straight away upon entry, the model </a:t>
            </a:r>
            <a:r>
              <a:rPr lang="en-US" sz="1700" b="1" dirty="0"/>
              <a:t>does not accurately capture tables being blocked </a:t>
            </a:r>
            <a:r>
              <a:rPr lang="en-US" sz="1700" dirty="0"/>
              <a:t>from other customers</a:t>
            </a:r>
          </a:p>
          <a:p>
            <a:pPr marL="285750" indent="-285750">
              <a:lnSpc>
                <a:spcPct val="114000"/>
              </a:lnSpc>
              <a:buFont typeface="Arial" panose="020B0604020202020204" pitchFamily="34" charset="0"/>
              <a:buChar char="•"/>
            </a:pPr>
            <a:r>
              <a:rPr lang="en-US" sz="1700" dirty="0"/>
              <a:t>The model </a:t>
            </a:r>
            <a:r>
              <a:rPr lang="en-US" sz="1700" b="1" dirty="0"/>
              <a:t>used approximate path distances to determine walking time</a:t>
            </a:r>
            <a:r>
              <a:rPr lang="en-US" sz="1700" dirty="0"/>
              <a:t> in the simulation, may not accurately capture actual travel time between stations</a:t>
            </a:r>
          </a:p>
        </p:txBody>
      </p:sp>
    </p:spTree>
    <p:extLst>
      <p:ext uri="{BB962C8B-B14F-4D97-AF65-F5344CB8AC3E}">
        <p14:creationId xmlns:p14="http://schemas.microsoft.com/office/powerpoint/2010/main" val="847816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A9CF5-D357-4609-849D-305E9CACB8A8}"/>
              </a:ext>
            </a:extLst>
          </p:cNvPr>
          <p:cNvSpPr>
            <a:spLocks noGrp="1"/>
          </p:cNvSpPr>
          <p:nvPr>
            <p:ph type="body" sz="quarter" idx="10"/>
          </p:nvPr>
        </p:nvSpPr>
        <p:spPr/>
        <p:txBody>
          <a:bodyPr vert="horz" lIns="91440" tIns="45720" rIns="91440" bIns="45720" rtlCol="0" anchor="ctr">
            <a:normAutofit/>
          </a:bodyPr>
          <a:lstStyle/>
          <a:p>
            <a:pPr algn="l"/>
            <a:r>
              <a:rPr lang="en-US" sz="3200" dirty="0"/>
              <a:t>Appendix 2: Distributions identified for each station</a:t>
            </a:r>
          </a:p>
        </p:txBody>
      </p:sp>
      <p:graphicFrame>
        <p:nvGraphicFramePr>
          <p:cNvPr id="4" name="Table 3">
            <a:extLst>
              <a:ext uri="{FF2B5EF4-FFF2-40B4-BE49-F238E27FC236}">
                <a16:creationId xmlns:a16="http://schemas.microsoft.com/office/drawing/2014/main" id="{CA46F65D-2497-4327-88C3-ED967F8A7A23}"/>
              </a:ext>
            </a:extLst>
          </p:cNvPr>
          <p:cNvGraphicFramePr>
            <a:graphicFrameLocks noGrp="1"/>
          </p:cNvGraphicFramePr>
          <p:nvPr>
            <p:extLst>
              <p:ext uri="{D42A27DB-BD31-4B8C-83A1-F6EECF244321}">
                <p14:modId xmlns:p14="http://schemas.microsoft.com/office/powerpoint/2010/main" val="1540085344"/>
              </p:ext>
            </p:extLst>
          </p:nvPr>
        </p:nvGraphicFramePr>
        <p:xfrm>
          <a:off x="3097531" y="1544320"/>
          <a:ext cx="6229351" cy="4638035"/>
        </p:xfrm>
        <a:graphic>
          <a:graphicData uri="http://schemas.openxmlformats.org/drawingml/2006/table">
            <a:tbl>
              <a:tblPr>
                <a:tableStyleId>{5C22544A-7EE6-4342-B048-85BDC9FD1C3A}</a:tableStyleId>
              </a:tblPr>
              <a:tblGrid>
                <a:gridCol w="2065053">
                  <a:extLst>
                    <a:ext uri="{9D8B030D-6E8A-4147-A177-3AD203B41FA5}">
                      <a16:colId xmlns:a16="http://schemas.microsoft.com/office/drawing/2014/main" val="181905896"/>
                    </a:ext>
                  </a:extLst>
                </a:gridCol>
                <a:gridCol w="2082149">
                  <a:extLst>
                    <a:ext uri="{9D8B030D-6E8A-4147-A177-3AD203B41FA5}">
                      <a16:colId xmlns:a16="http://schemas.microsoft.com/office/drawing/2014/main" val="3570638909"/>
                    </a:ext>
                  </a:extLst>
                </a:gridCol>
                <a:gridCol w="2082149">
                  <a:extLst>
                    <a:ext uri="{9D8B030D-6E8A-4147-A177-3AD203B41FA5}">
                      <a16:colId xmlns:a16="http://schemas.microsoft.com/office/drawing/2014/main" val="3447963888"/>
                    </a:ext>
                  </a:extLst>
                </a:gridCol>
              </a:tblGrid>
              <a:tr h="317775">
                <a:tc>
                  <a:txBody>
                    <a:bodyPr/>
                    <a:lstStyle/>
                    <a:p>
                      <a:pPr algn="ctr" fontAlgn="b"/>
                      <a:r>
                        <a:rPr lang="en-US" sz="1800" u="none" strike="noStrike" dirty="0">
                          <a:solidFill>
                            <a:schemeClr val="bg1"/>
                          </a:solidFill>
                          <a:effectLst/>
                        </a:rPr>
                        <a:t>Station</a:t>
                      </a:r>
                      <a:endParaRPr lang="en-US" sz="1800" b="0" i="0" u="none" strike="noStrike" dirty="0">
                        <a:solidFill>
                          <a:schemeClr val="bg1"/>
                        </a:solidFill>
                        <a:effectLst/>
                        <a:latin typeface="Calibri" panose="020F0502020204030204" pitchFamily="34" charset="0"/>
                      </a:endParaRPr>
                    </a:p>
                  </a:txBody>
                  <a:tcPr marL="3810" marR="3810" marT="381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507C89"/>
                    </a:solidFill>
                  </a:tcPr>
                </a:tc>
                <a:tc>
                  <a:txBody>
                    <a:bodyPr/>
                    <a:lstStyle/>
                    <a:p>
                      <a:pPr algn="ctr" fontAlgn="b"/>
                      <a:r>
                        <a:rPr lang="en-US" sz="1800" b="0" i="0" u="none" strike="noStrike" dirty="0">
                          <a:solidFill>
                            <a:schemeClr val="bg1"/>
                          </a:solidFill>
                          <a:effectLst/>
                          <a:latin typeface="Calibri" panose="020F0502020204030204" pitchFamily="34" charset="0"/>
                        </a:rPr>
                        <a:t>No. of observations</a:t>
                      </a:r>
                    </a:p>
                  </a:txBody>
                  <a:tcPr marL="3810" marR="3810" marT="3810" marB="0" anchor="ctr">
                    <a:lnT w="12700" cap="flat" cmpd="sng" algn="ctr">
                      <a:solidFill>
                        <a:schemeClr val="tx2"/>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507C89"/>
                    </a:solidFill>
                  </a:tcPr>
                </a:tc>
                <a:tc>
                  <a:txBody>
                    <a:bodyPr/>
                    <a:lstStyle/>
                    <a:p>
                      <a:pPr algn="ctr" fontAlgn="b"/>
                      <a:r>
                        <a:rPr lang="en-US" sz="1800" u="none" strike="noStrike" dirty="0">
                          <a:solidFill>
                            <a:schemeClr val="bg1"/>
                          </a:solidFill>
                          <a:effectLst/>
                        </a:rPr>
                        <a:t>Distribution fitted</a:t>
                      </a:r>
                      <a:endParaRPr lang="en-US" sz="1800" b="0" i="0" u="none" strike="noStrike" dirty="0">
                        <a:solidFill>
                          <a:schemeClr val="bg1"/>
                        </a:solidFill>
                        <a:effectLst/>
                        <a:latin typeface="Calibri" panose="020F0502020204030204" pitchFamily="34" charset="0"/>
                      </a:endParaRPr>
                    </a:p>
                  </a:txBody>
                  <a:tcPr marL="3810" marR="3810" marT="3810" marB="0" anchor="ctr">
                    <a:lnT w="12700" cap="flat" cmpd="sng" algn="ctr">
                      <a:solidFill>
                        <a:schemeClr val="tx2"/>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507C89"/>
                    </a:solidFill>
                  </a:tcPr>
                </a:tc>
                <a:extLst>
                  <a:ext uri="{0D108BD9-81ED-4DB2-BD59-A6C34878D82A}">
                    <a16:rowId xmlns:a16="http://schemas.microsoft.com/office/drawing/2014/main" val="3898185827"/>
                  </a:ext>
                </a:extLst>
              </a:tr>
              <a:tr h="308590">
                <a:tc>
                  <a:txBody>
                    <a:bodyPr/>
                    <a:lstStyle/>
                    <a:p>
                      <a:pPr algn="ctr" fontAlgn="b"/>
                      <a:r>
                        <a:rPr lang="en-US" sz="1800" u="none" strike="noStrike" dirty="0">
                          <a:effectLst/>
                        </a:rPr>
                        <a:t>Point-of-sale</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861</a:t>
                      </a:r>
                    </a:p>
                  </a:txBody>
                  <a:tcPr marL="3810" marR="3810" marT="3810" marB="0" anchor="b">
                    <a:lnL w="12700" cmpd="sng">
                      <a:noFill/>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Log Normal</a:t>
                      </a:r>
                      <a:endParaRPr lang="en-US" sz="1800" b="0" i="0" u="none" strike="noStrike" dirty="0">
                        <a:solidFill>
                          <a:srgbClr val="000000"/>
                        </a:solidFill>
                        <a:effectLst/>
                        <a:latin typeface="Calibri" panose="020F0502020204030204" pitchFamily="34" charset="0"/>
                      </a:endParaRPr>
                    </a:p>
                  </a:txBody>
                  <a:tcPr marL="3810" marR="3810" marT="3810" marB="0" anchor="ctr">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8224360"/>
                  </a:ext>
                </a:extLst>
              </a:tr>
              <a:tr h="308590">
                <a:tc>
                  <a:txBody>
                    <a:bodyPr/>
                    <a:lstStyle/>
                    <a:p>
                      <a:pPr algn="ctr" fontAlgn="b"/>
                      <a:r>
                        <a:rPr lang="en-US" sz="1800" u="none" strike="noStrike" dirty="0">
                          <a:effectLst/>
                        </a:rPr>
                        <a:t>Table</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206</a:t>
                      </a:r>
                    </a:p>
                  </a:txBody>
                  <a:tcPr marL="3810" marR="3810" marT="3810" marB="0" anchor="b">
                    <a:lnT w="12700" cap="flat" cmpd="sng" algn="ctr">
                      <a:noFill/>
                      <a:prstDash val="solid"/>
                      <a:round/>
                      <a:headEnd type="none" w="med" len="med"/>
                      <a:tailEnd type="none" w="med" len="med"/>
                    </a:lnT>
                    <a:noFill/>
                  </a:tcPr>
                </a:tc>
                <a:tc>
                  <a:txBody>
                    <a:bodyPr/>
                    <a:lstStyle/>
                    <a:p>
                      <a:pPr algn="ctr" fontAlgn="b"/>
                      <a:r>
                        <a:rPr lang="en-US" sz="1800" u="none" strike="noStrike" dirty="0">
                          <a:effectLst/>
                        </a:rPr>
                        <a:t>Gamma</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965419351"/>
                  </a:ext>
                </a:extLst>
              </a:tr>
              <a:tr h="308590">
                <a:tc>
                  <a:txBody>
                    <a:bodyPr/>
                    <a:lstStyle/>
                    <a:p>
                      <a:pPr algn="ctr" fontAlgn="b"/>
                      <a:r>
                        <a:rPr lang="en-US" sz="1800" u="none" strike="noStrike" dirty="0">
                          <a:effectLst/>
                        </a:rPr>
                        <a:t>Soup</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43</a:t>
                      </a:r>
                    </a:p>
                  </a:txBody>
                  <a:tcPr marL="3810" marR="3810" marT="3810" marB="0" anchor="b">
                    <a:noFill/>
                  </a:tcPr>
                </a:tc>
                <a:tc>
                  <a:txBody>
                    <a:bodyPr/>
                    <a:lstStyle/>
                    <a:p>
                      <a:pPr algn="ctr" fontAlgn="b"/>
                      <a:r>
                        <a:rPr lang="en-US" sz="1800" u="none" strike="noStrike" dirty="0">
                          <a:effectLst/>
                        </a:rPr>
                        <a:t>Gamma</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843993869"/>
                  </a:ext>
                </a:extLst>
              </a:tr>
              <a:tr h="308590">
                <a:tc>
                  <a:txBody>
                    <a:bodyPr/>
                    <a:lstStyle/>
                    <a:p>
                      <a:pPr algn="ctr" fontAlgn="b"/>
                      <a:r>
                        <a:rPr lang="en-US" sz="1800" u="none" strike="noStrike" dirty="0">
                          <a:effectLst/>
                        </a:rPr>
                        <a:t>Salad</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106</a:t>
                      </a:r>
                    </a:p>
                  </a:txBody>
                  <a:tcPr marL="3810" marR="3810" marT="3810" marB="0" anchor="b">
                    <a:noFill/>
                  </a:tcPr>
                </a:tc>
                <a:tc>
                  <a:txBody>
                    <a:bodyPr/>
                    <a:lstStyle/>
                    <a:p>
                      <a:pPr algn="ctr" fontAlgn="b"/>
                      <a:r>
                        <a:rPr lang="en-US" sz="1800" u="none" strike="noStrike" dirty="0">
                          <a:effectLst/>
                        </a:rPr>
                        <a:t>Gamma</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663975908"/>
                  </a:ext>
                </a:extLst>
              </a:tr>
              <a:tr h="308590">
                <a:tc>
                  <a:txBody>
                    <a:bodyPr/>
                    <a:lstStyle/>
                    <a:p>
                      <a:pPr algn="ctr" fontAlgn="b"/>
                      <a:r>
                        <a:rPr lang="en-US" sz="1800" u="none" strike="noStrike" dirty="0">
                          <a:effectLst/>
                        </a:rPr>
                        <a:t>Pizza</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114</a:t>
                      </a:r>
                    </a:p>
                  </a:txBody>
                  <a:tcPr marL="3810" marR="3810" marT="3810" marB="0" anchor="b">
                    <a:noFill/>
                  </a:tcPr>
                </a:tc>
                <a:tc>
                  <a:txBody>
                    <a:bodyPr/>
                    <a:lstStyle/>
                    <a:p>
                      <a:pPr algn="ctr" fontAlgn="b"/>
                      <a:r>
                        <a:rPr lang="en-US" sz="1800" u="none" strike="noStrike" dirty="0">
                          <a:effectLst/>
                        </a:rPr>
                        <a:t>Gamma</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118108512"/>
                  </a:ext>
                </a:extLst>
              </a:tr>
              <a:tr h="308590">
                <a:tc>
                  <a:txBody>
                    <a:bodyPr/>
                    <a:lstStyle/>
                    <a:p>
                      <a:pPr algn="ctr" fontAlgn="b"/>
                      <a:r>
                        <a:rPr lang="en-US" sz="1800" u="none" strike="noStrike" dirty="0">
                          <a:effectLst/>
                        </a:rPr>
                        <a:t>Pasta</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109</a:t>
                      </a:r>
                    </a:p>
                  </a:txBody>
                  <a:tcPr marL="3810" marR="3810" marT="3810" marB="0" anchor="b">
                    <a:noFill/>
                  </a:tcPr>
                </a:tc>
                <a:tc>
                  <a:txBody>
                    <a:bodyPr/>
                    <a:lstStyle/>
                    <a:p>
                      <a:pPr algn="ctr" fontAlgn="b"/>
                      <a:r>
                        <a:rPr lang="en-US" sz="1800" u="none" strike="noStrike" dirty="0">
                          <a:effectLst/>
                        </a:rPr>
                        <a:t>Logistic</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886537571"/>
                  </a:ext>
                </a:extLst>
              </a:tr>
              <a:tr h="308590">
                <a:tc>
                  <a:txBody>
                    <a:bodyPr/>
                    <a:lstStyle/>
                    <a:p>
                      <a:pPr algn="ctr" fontAlgn="b"/>
                      <a:r>
                        <a:rPr lang="en-US" sz="1800" u="none" strike="noStrike" dirty="0">
                          <a:effectLst/>
                        </a:rPr>
                        <a:t>Juice</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205</a:t>
                      </a:r>
                    </a:p>
                  </a:txBody>
                  <a:tcPr marL="3810" marR="3810" marT="3810" marB="0" anchor="b">
                    <a:noFill/>
                  </a:tcPr>
                </a:tc>
                <a:tc>
                  <a:txBody>
                    <a:bodyPr/>
                    <a:lstStyle/>
                    <a:p>
                      <a:pPr algn="ctr" fontAlgn="b"/>
                      <a:r>
                        <a:rPr lang="en-US" sz="1800" u="none" strike="noStrike" dirty="0">
                          <a:effectLst/>
                        </a:rPr>
                        <a:t>Log Normal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796632958"/>
                  </a:ext>
                </a:extLst>
              </a:tr>
              <a:tr h="308590">
                <a:tc>
                  <a:txBody>
                    <a:bodyPr/>
                    <a:lstStyle/>
                    <a:p>
                      <a:pPr algn="ctr" fontAlgn="b"/>
                      <a:r>
                        <a:rPr lang="en-US" sz="1800" u="none" strike="noStrike">
                          <a:effectLst/>
                        </a:rPr>
                        <a:t>Grill</a:t>
                      </a:r>
                      <a:endParaRPr lang="en-US" sz="18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211</a:t>
                      </a:r>
                    </a:p>
                  </a:txBody>
                  <a:tcPr marL="3810" marR="3810" marT="3810" marB="0" anchor="b">
                    <a:noFill/>
                  </a:tcPr>
                </a:tc>
                <a:tc>
                  <a:txBody>
                    <a:bodyPr/>
                    <a:lstStyle/>
                    <a:p>
                      <a:pPr algn="ctr" fontAlgn="b"/>
                      <a:r>
                        <a:rPr lang="en-US" sz="1800" u="none" strike="noStrike" dirty="0">
                          <a:effectLst/>
                        </a:rPr>
                        <a:t>Log Normal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530088254"/>
                  </a:ext>
                </a:extLst>
              </a:tr>
              <a:tr h="308590">
                <a:tc>
                  <a:txBody>
                    <a:bodyPr/>
                    <a:lstStyle/>
                    <a:p>
                      <a:pPr algn="ctr" fontAlgn="b"/>
                      <a:r>
                        <a:rPr lang="en-US" sz="1800" u="none" strike="noStrike">
                          <a:effectLst/>
                        </a:rPr>
                        <a:t>Global Market</a:t>
                      </a:r>
                      <a:endParaRPr lang="en-US" sz="18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181</a:t>
                      </a:r>
                    </a:p>
                  </a:txBody>
                  <a:tcPr marL="3810" marR="3810" marT="3810" marB="0" anchor="b">
                    <a:noFill/>
                  </a:tcPr>
                </a:tc>
                <a:tc>
                  <a:txBody>
                    <a:bodyPr/>
                    <a:lstStyle/>
                    <a:p>
                      <a:pPr algn="ctr" fontAlgn="b"/>
                      <a:r>
                        <a:rPr lang="en-US" sz="1800" u="none" strike="noStrike" dirty="0">
                          <a:effectLst/>
                        </a:rPr>
                        <a:t>Log Normal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612040372"/>
                  </a:ext>
                </a:extLst>
              </a:tr>
              <a:tr h="308590">
                <a:tc>
                  <a:txBody>
                    <a:bodyPr/>
                    <a:lstStyle/>
                    <a:p>
                      <a:pPr algn="ctr" fontAlgn="b"/>
                      <a:r>
                        <a:rPr lang="en-US" sz="1800" u="none" strike="noStrike">
                          <a:effectLst/>
                        </a:rPr>
                        <a:t>Family Meal</a:t>
                      </a:r>
                      <a:endParaRPr lang="en-US" sz="18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127</a:t>
                      </a:r>
                    </a:p>
                  </a:txBody>
                  <a:tcPr marL="3810" marR="3810" marT="3810" marB="0" anchor="b">
                    <a:noFill/>
                  </a:tcPr>
                </a:tc>
                <a:tc>
                  <a:txBody>
                    <a:bodyPr/>
                    <a:lstStyle/>
                    <a:p>
                      <a:pPr algn="ctr" fontAlgn="b"/>
                      <a:r>
                        <a:rPr lang="en-US" sz="1800" u="none" strike="noStrike" dirty="0">
                          <a:effectLst/>
                        </a:rPr>
                        <a:t>Log Normal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379205266"/>
                  </a:ext>
                </a:extLst>
              </a:tr>
              <a:tr h="308590">
                <a:tc>
                  <a:txBody>
                    <a:bodyPr/>
                    <a:lstStyle/>
                    <a:p>
                      <a:pPr algn="ctr" fontAlgn="b"/>
                      <a:r>
                        <a:rPr lang="en-US" sz="1800" u="none" strike="noStrike" dirty="0">
                          <a:effectLst/>
                        </a:rPr>
                        <a:t>Deli</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102</a:t>
                      </a:r>
                    </a:p>
                  </a:txBody>
                  <a:tcPr marL="3810" marR="3810" marT="3810" marB="0" anchor="b">
                    <a:noFill/>
                  </a:tcPr>
                </a:tc>
                <a:tc>
                  <a:txBody>
                    <a:bodyPr/>
                    <a:lstStyle/>
                    <a:p>
                      <a:pPr algn="ctr" fontAlgn="b"/>
                      <a:r>
                        <a:rPr lang="en-US" sz="1800" u="none" strike="noStrike" dirty="0">
                          <a:effectLst/>
                        </a:rPr>
                        <a:t>Weibull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025801291"/>
                  </a:ext>
                </a:extLst>
              </a:tr>
              <a:tr h="308590">
                <a:tc>
                  <a:txBody>
                    <a:bodyPr/>
                    <a:lstStyle/>
                    <a:p>
                      <a:pPr algn="ctr" fontAlgn="b"/>
                      <a:r>
                        <a:rPr lang="en-US" sz="1800" u="none" strike="noStrike" dirty="0">
                          <a:effectLst/>
                        </a:rPr>
                        <a:t>Beverages</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101</a:t>
                      </a:r>
                    </a:p>
                  </a:txBody>
                  <a:tcPr marL="3810" marR="3810" marT="3810" marB="0" anchor="b">
                    <a:noFill/>
                  </a:tcPr>
                </a:tc>
                <a:tc>
                  <a:txBody>
                    <a:bodyPr/>
                    <a:lstStyle/>
                    <a:p>
                      <a:pPr algn="ctr" fontAlgn="b"/>
                      <a:r>
                        <a:rPr lang="en-US" sz="1800" u="none" strike="noStrike" dirty="0">
                          <a:effectLst/>
                        </a:rPr>
                        <a:t>Log Logistic</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807302453"/>
                  </a:ext>
                </a:extLst>
              </a:tr>
              <a:tr h="308590">
                <a:tc>
                  <a:txBody>
                    <a:bodyPr/>
                    <a:lstStyle/>
                    <a:p>
                      <a:pPr algn="ctr" fontAlgn="b"/>
                      <a:r>
                        <a:rPr lang="en-US" sz="1800" u="none" strike="noStrike">
                          <a:effectLst/>
                        </a:rPr>
                        <a:t>Gluten Free</a:t>
                      </a:r>
                      <a:endParaRPr lang="en-US" sz="18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128</a:t>
                      </a:r>
                    </a:p>
                  </a:txBody>
                  <a:tcPr marL="3810" marR="3810" marT="3810" marB="0" anchor="b">
                    <a:noFill/>
                  </a:tcPr>
                </a:tc>
                <a:tc>
                  <a:txBody>
                    <a:bodyPr/>
                    <a:lstStyle/>
                    <a:p>
                      <a:pPr algn="ctr" fontAlgn="b"/>
                      <a:r>
                        <a:rPr lang="en-US" sz="1800" u="none" strike="noStrike" dirty="0">
                          <a:effectLst/>
                        </a:rPr>
                        <a:t>Gamma</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599508136"/>
                  </a:ext>
                </a:extLst>
              </a:tr>
              <a:tr h="308590">
                <a:tc>
                  <a:txBody>
                    <a:bodyPr/>
                    <a:lstStyle/>
                    <a:p>
                      <a:pPr algn="ctr" fontAlgn="b"/>
                      <a:r>
                        <a:rPr lang="en-US" sz="1800" u="none" strike="noStrike" dirty="0">
                          <a:effectLst/>
                        </a:rPr>
                        <a:t>Vegan</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76</a:t>
                      </a:r>
                    </a:p>
                  </a:txBody>
                  <a:tcPr marL="3810" marR="3810" marT="3810" marB="0" anchor="b">
                    <a:lnB w="12700" cap="flat" cmpd="sng" algn="ctr">
                      <a:solidFill>
                        <a:schemeClr val="accent4"/>
                      </a:solidFill>
                      <a:prstDash val="solid"/>
                      <a:round/>
                      <a:headEnd type="none" w="med" len="med"/>
                      <a:tailEnd type="none" w="med" len="med"/>
                    </a:lnB>
                    <a:noFill/>
                  </a:tcPr>
                </a:tc>
                <a:tc>
                  <a:txBody>
                    <a:bodyPr/>
                    <a:lstStyle/>
                    <a:p>
                      <a:pPr algn="ctr" fontAlgn="b"/>
                      <a:r>
                        <a:rPr lang="en-US" sz="1800" u="none" strike="noStrike" dirty="0">
                          <a:effectLst/>
                        </a:rPr>
                        <a:t>Weibull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92746137"/>
                  </a:ext>
                </a:extLst>
              </a:tr>
            </a:tbl>
          </a:graphicData>
        </a:graphic>
      </p:graphicFrame>
    </p:spTree>
    <p:extLst>
      <p:ext uri="{BB962C8B-B14F-4D97-AF65-F5344CB8AC3E}">
        <p14:creationId xmlns:p14="http://schemas.microsoft.com/office/powerpoint/2010/main" val="60225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A9CF5-D357-4609-849D-305E9CACB8A8}"/>
              </a:ext>
            </a:extLst>
          </p:cNvPr>
          <p:cNvSpPr>
            <a:spLocks noGrp="1"/>
          </p:cNvSpPr>
          <p:nvPr>
            <p:ph type="body" sz="quarter" idx="10"/>
          </p:nvPr>
        </p:nvSpPr>
        <p:spPr>
          <a:xfrm>
            <a:off x="318449" y="287255"/>
            <a:ext cx="11573197" cy="724247"/>
          </a:xfrm>
        </p:spPr>
        <p:txBody>
          <a:bodyPr vert="horz" lIns="91440" tIns="45720" rIns="91440" bIns="45720" rtlCol="0" anchor="ctr">
            <a:normAutofit/>
          </a:bodyPr>
          <a:lstStyle/>
          <a:p>
            <a:pPr algn="l"/>
            <a:r>
              <a:rPr lang="en-US" sz="3200" dirty="0"/>
              <a:t>Appendix 2: Probabilities identified for each route</a:t>
            </a:r>
          </a:p>
        </p:txBody>
      </p:sp>
      <p:graphicFrame>
        <p:nvGraphicFramePr>
          <p:cNvPr id="5" name="Table 4">
            <a:extLst>
              <a:ext uri="{FF2B5EF4-FFF2-40B4-BE49-F238E27FC236}">
                <a16:creationId xmlns:a16="http://schemas.microsoft.com/office/drawing/2014/main" id="{DD1621AD-869F-4FF2-866A-E098E1042EA7}"/>
              </a:ext>
            </a:extLst>
          </p:cNvPr>
          <p:cNvGraphicFramePr>
            <a:graphicFrameLocks noGrp="1"/>
          </p:cNvGraphicFramePr>
          <p:nvPr>
            <p:extLst>
              <p:ext uri="{D42A27DB-BD31-4B8C-83A1-F6EECF244321}">
                <p14:modId xmlns:p14="http://schemas.microsoft.com/office/powerpoint/2010/main" val="3270818822"/>
              </p:ext>
            </p:extLst>
          </p:nvPr>
        </p:nvGraphicFramePr>
        <p:xfrm>
          <a:off x="920006" y="1217576"/>
          <a:ext cx="8408814" cy="4206425"/>
        </p:xfrm>
        <a:graphic>
          <a:graphicData uri="http://schemas.openxmlformats.org/drawingml/2006/table">
            <a:tbl>
              <a:tblPr>
                <a:tableStyleId>{5C22544A-7EE6-4342-B048-85BDC9FD1C3A}</a:tableStyleId>
              </a:tblPr>
              <a:tblGrid>
                <a:gridCol w="808919">
                  <a:extLst>
                    <a:ext uri="{9D8B030D-6E8A-4147-A177-3AD203B41FA5}">
                      <a16:colId xmlns:a16="http://schemas.microsoft.com/office/drawing/2014/main" val="774698636"/>
                    </a:ext>
                  </a:extLst>
                </a:gridCol>
                <a:gridCol w="647136">
                  <a:extLst>
                    <a:ext uri="{9D8B030D-6E8A-4147-A177-3AD203B41FA5}">
                      <a16:colId xmlns:a16="http://schemas.microsoft.com/office/drawing/2014/main" val="3689526602"/>
                    </a:ext>
                  </a:extLst>
                </a:gridCol>
                <a:gridCol w="808919">
                  <a:extLst>
                    <a:ext uri="{9D8B030D-6E8A-4147-A177-3AD203B41FA5}">
                      <a16:colId xmlns:a16="http://schemas.microsoft.com/office/drawing/2014/main" val="2672758224"/>
                    </a:ext>
                  </a:extLst>
                </a:gridCol>
                <a:gridCol w="323568">
                  <a:extLst>
                    <a:ext uri="{9D8B030D-6E8A-4147-A177-3AD203B41FA5}">
                      <a16:colId xmlns:a16="http://schemas.microsoft.com/office/drawing/2014/main" val="1409298266"/>
                    </a:ext>
                  </a:extLst>
                </a:gridCol>
                <a:gridCol w="457200">
                  <a:extLst>
                    <a:ext uri="{9D8B030D-6E8A-4147-A177-3AD203B41FA5}">
                      <a16:colId xmlns:a16="http://schemas.microsoft.com/office/drawing/2014/main" val="3690063418"/>
                    </a:ext>
                  </a:extLst>
                </a:gridCol>
                <a:gridCol w="647136">
                  <a:extLst>
                    <a:ext uri="{9D8B030D-6E8A-4147-A177-3AD203B41FA5}">
                      <a16:colId xmlns:a16="http://schemas.microsoft.com/office/drawing/2014/main" val="1888577658"/>
                    </a:ext>
                  </a:extLst>
                </a:gridCol>
                <a:gridCol w="566244">
                  <a:extLst>
                    <a:ext uri="{9D8B030D-6E8A-4147-A177-3AD203B41FA5}">
                      <a16:colId xmlns:a16="http://schemas.microsoft.com/office/drawing/2014/main" val="797913313"/>
                    </a:ext>
                  </a:extLst>
                </a:gridCol>
                <a:gridCol w="404460">
                  <a:extLst>
                    <a:ext uri="{9D8B030D-6E8A-4147-A177-3AD203B41FA5}">
                      <a16:colId xmlns:a16="http://schemas.microsoft.com/office/drawing/2014/main" val="858930480"/>
                    </a:ext>
                  </a:extLst>
                </a:gridCol>
                <a:gridCol w="404460">
                  <a:extLst>
                    <a:ext uri="{9D8B030D-6E8A-4147-A177-3AD203B41FA5}">
                      <a16:colId xmlns:a16="http://schemas.microsoft.com/office/drawing/2014/main" val="2970831654"/>
                    </a:ext>
                  </a:extLst>
                </a:gridCol>
                <a:gridCol w="822960">
                  <a:extLst>
                    <a:ext uri="{9D8B030D-6E8A-4147-A177-3AD203B41FA5}">
                      <a16:colId xmlns:a16="http://schemas.microsoft.com/office/drawing/2014/main" val="4129169292"/>
                    </a:ext>
                  </a:extLst>
                </a:gridCol>
                <a:gridCol w="404460">
                  <a:extLst>
                    <a:ext uri="{9D8B030D-6E8A-4147-A177-3AD203B41FA5}">
                      <a16:colId xmlns:a16="http://schemas.microsoft.com/office/drawing/2014/main" val="2059411219"/>
                    </a:ext>
                  </a:extLst>
                </a:gridCol>
                <a:gridCol w="640080">
                  <a:extLst>
                    <a:ext uri="{9D8B030D-6E8A-4147-A177-3AD203B41FA5}">
                      <a16:colId xmlns:a16="http://schemas.microsoft.com/office/drawing/2014/main" val="983302500"/>
                    </a:ext>
                  </a:extLst>
                </a:gridCol>
                <a:gridCol w="497912">
                  <a:extLst>
                    <a:ext uri="{9D8B030D-6E8A-4147-A177-3AD203B41FA5}">
                      <a16:colId xmlns:a16="http://schemas.microsoft.com/office/drawing/2014/main" val="3913998228"/>
                    </a:ext>
                  </a:extLst>
                </a:gridCol>
                <a:gridCol w="361032">
                  <a:extLst>
                    <a:ext uri="{9D8B030D-6E8A-4147-A177-3AD203B41FA5}">
                      <a16:colId xmlns:a16="http://schemas.microsoft.com/office/drawing/2014/main" val="3139748932"/>
                    </a:ext>
                  </a:extLst>
                </a:gridCol>
                <a:gridCol w="614328">
                  <a:extLst>
                    <a:ext uri="{9D8B030D-6E8A-4147-A177-3AD203B41FA5}">
                      <a16:colId xmlns:a16="http://schemas.microsoft.com/office/drawing/2014/main" val="2267163036"/>
                    </a:ext>
                  </a:extLst>
                </a:gridCol>
              </a:tblGrid>
              <a:tr h="290933">
                <a:tc>
                  <a:txBody>
                    <a:bodyPr/>
                    <a:lstStyle/>
                    <a:p>
                      <a:pPr algn="l" fontAlgn="b"/>
                      <a:endParaRPr lang="en-US" sz="1100" b="0" i="0" u="none" strike="noStrike" dirty="0">
                        <a:solidFill>
                          <a:srgbClr val="000000"/>
                        </a:solidFill>
                        <a:effectLst/>
                        <a:latin typeface="+mn-lt"/>
                      </a:endParaRPr>
                    </a:p>
                  </a:txBody>
                  <a:tcPr marL="3810" marR="3810" marT="3810" marB="0" anchor="ctr">
                    <a:noFill/>
                  </a:tcPr>
                </a:tc>
                <a:tc gridSpan="12">
                  <a:txBody>
                    <a:bodyPr/>
                    <a:lstStyle/>
                    <a:p>
                      <a:pPr algn="ctr" fontAlgn="b"/>
                      <a:r>
                        <a:rPr lang="en-US" sz="1100" b="1" u="none" strike="noStrike" dirty="0">
                          <a:solidFill>
                            <a:schemeClr val="bg1"/>
                          </a:solidFill>
                          <a:effectLst/>
                          <a:latin typeface="+mn-lt"/>
                        </a:rPr>
                        <a:t>From food station</a:t>
                      </a:r>
                      <a:endParaRPr lang="en-US" sz="1100" b="1" i="0" u="none" strike="noStrike" dirty="0">
                        <a:solidFill>
                          <a:schemeClr val="bg1"/>
                        </a:solidFill>
                        <a:effectLst/>
                        <a:latin typeface="+mn-lt"/>
                      </a:endParaRPr>
                    </a:p>
                  </a:txBody>
                  <a:tcPr marL="3810" marR="3810" marT="3810" marB="0" anchor="ctr">
                    <a:solidFill>
                      <a:srgbClr val="507C8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chemeClr val="bg1"/>
                        </a:solidFill>
                        <a:effectLst/>
                        <a:latin typeface="+mn-lt"/>
                      </a:endParaRPr>
                    </a:p>
                  </a:txBody>
                  <a:tcPr marL="3810" marR="3810" marT="3810" marB="0" anchor="ctr">
                    <a:solidFill>
                      <a:srgbClr val="507C89"/>
                    </a:solidFill>
                  </a:tcPr>
                </a:tc>
                <a:tc>
                  <a:txBody>
                    <a:bodyPr/>
                    <a:lstStyle/>
                    <a:p>
                      <a:pPr algn="ctr" fontAlgn="b"/>
                      <a:endParaRPr lang="en-US" sz="1100" b="1" i="0" u="none" strike="noStrike" dirty="0">
                        <a:solidFill>
                          <a:schemeClr val="bg1"/>
                        </a:solidFill>
                        <a:effectLst/>
                        <a:latin typeface="+mn-lt"/>
                      </a:endParaRPr>
                    </a:p>
                  </a:txBody>
                  <a:tcPr marL="3810" marR="3810" marT="3810" marB="0" anchor="ctr">
                    <a:solidFill>
                      <a:srgbClr val="507C89"/>
                    </a:solidFill>
                  </a:tcPr>
                </a:tc>
                <a:extLst>
                  <a:ext uri="{0D108BD9-81ED-4DB2-BD59-A6C34878D82A}">
                    <a16:rowId xmlns:a16="http://schemas.microsoft.com/office/drawing/2014/main" val="3496511914"/>
                  </a:ext>
                </a:extLst>
              </a:tr>
              <a:tr h="302195">
                <a:tc>
                  <a:txBody>
                    <a:bodyPr/>
                    <a:lstStyle/>
                    <a:p>
                      <a:pPr algn="l" fontAlgn="b"/>
                      <a:r>
                        <a:rPr lang="en-US" sz="1100" b="1" u="none" strike="noStrike" dirty="0">
                          <a:solidFill>
                            <a:schemeClr val="bg1"/>
                          </a:solidFill>
                          <a:effectLst/>
                          <a:latin typeface="+mn-lt"/>
                        </a:rPr>
                        <a:t>To station</a:t>
                      </a:r>
                      <a:endParaRPr lang="en-US" sz="1100" b="1" i="0" u="none" strike="noStrike" dirty="0">
                        <a:solidFill>
                          <a:schemeClr val="bg1"/>
                        </a:solidFill>
                        <a:effectLst/>
                        <a:latin typeface="+mn-lt"/>
                      </a:endParaRPr>
                    </a:p>
                  </a:txBody>
                  <a:tcPr marL="3810" marR="3810" marT="3810" marB="0" anchor="ctr">
                    <a:solidFill>
                      <a:srgbClr val="507C89"/>
                    </a:solidFill>
                  </a:tcPr>
                </a:tc>
                <a:tc>
                  <a:txBody>
                    <a:bodyPr/>
                    <a:lstStyle/>
                    <a:p>
                      <a:pPr algn="ctr" fontAlgn="b"/>
                      <a:r>
                        <a:rPr lang="en-US" sz="1100" u="none" strike="noStrike" dirty="0">
                          <a:effectLst/>
                          <a:latin typeface="+mn-lt"/>
                        </a:rPr>
                        <a:t>Family Meal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Global Market</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Grill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Special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Gluten Free</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Salad Bar</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Pizza</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Vegan</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Water/Juices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Soups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Beverages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Deli</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mn-lt"/>
                        </a:rPr>
                        <a:t>Tray</a:t>
                      </a: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mn-lt"/>
                        </a:rPr>
                        <a:t>Table</a:t>
                      </a:r>
                    </a:p>
                  </a:txBody>
                  <a:tcPr marL="3810" marR="3810" marT="381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0223322"/>
                  </a:ext>
                </a:extLst>
              </a:tr>
              <a:tr h="269776">
                <a:tc>
                  <a:txBody>
                    <a:bodyPr/>
                    <a:lstStyle/>
                    <a:p>
                      <a:pPr algn="l" fontAlgn="b"/>
                      <a:r>
                        <a:rPr lang="en-US" sz="1100" u="none" strike="noStrike" dirty="0">
                          <a:effectLst/>
                          <a:latin typeface="+mn-lt"/>
                        </a:rPr>
                        <a:t>Family Meal</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0.07</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0.02</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0.04</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0.07</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0.01</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rPr>
                        <a:t>0.22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rPr>
                        <a:t>0.19</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48257605"/>
                  </a:ext>
                </a:extLst>
              </a:tr>
              <a:tr h="302195">
                <a:tc>
                  <a:txBody>
                    <a:bodyPr/>
                    <a:lstStyle/>
                    <a:p>
                      <a:pPr algn="l" fontAlgn="b"/>
                      <a:r>
                        <a:rPr lang="en-US" sz="1100" u="none" strike="noStrike">
                          <a:effectLst/>
                          <a:latin typeface="+mn-lt"/>
                        </a:rPr>
                        <a:t>Global Market</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0.29</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0.02</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0.18</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0.10</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2214151592"/>
                  </a:ext>
                </a:extLst>
              </a:tr>
              <a:tr h="269776">
                <a:tc>
                  <a:txBody>
                    <a:bodyPr/>
                    <a:lstStyle/>
                    <a:p>
                      <a:pPr algn="l" fontAlgn="b"/>
                      <a:r>
                        <a:rPr lang="en-US" sz="1100" u="none" strike="noStrike">
                          <a:effectLst/>
                          <a:latin typeface="+mn-lt"/>
                        </a:rPr>
                        <a:t>Grill</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0.11</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0.04</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0.17</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660001280"/>
                  </a:ext>
                </a:extLst>
              </a:tr>
              <a:tr h="269776">
                <a:tc>
                  <a:txBody>
                    <a:bodyPr/>
                    <a:lstStyle/>
                    <a:p>
                      <a:pPr algn="l" fontAlgn="b"/>
                      <a:r>
                        <a:rPr lang="en-US" sz="1100" u="none" strike="noStrike">
                          <a:effectLst/>
                          <a:latin typeface="+mn-lt"/>
                        </a:rPr>
                        <a:t>Special</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0.08</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0.05</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72399431"/>
                  </a:ext>
                </a:extLst>
              </a:tr>
              <a:tr h="269776">
                <a:tc>
                  <a:txBody>
                    <a:bodyPr/>
                    <a:lstStyle/>
                    <a:p>
                      <a:pPr algn="l" fontAlgn="b"/>
                      <a:r>
                        <a:rPr lang="en-US" sz="1100" u="none" strike="noStrike">
                          <a:effectLst/>
                          <a:latin typeface="+mn-lt"/>
                        </a:rPr>
                        <a:t>Gluten Free</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0.07</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0.01</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568336736"/>
                  </a:ext>
                </a:extLst>
              </a:tr>
              <a:tr h="269776">
                <a:tc>
                  <a:txBody>
                    <a:bodyPr/>
                    <a:lstStyle/>
                    <a:p>
                      <a:pPr algn="l" fontAlgn="b"/>
                      <a:r>
                        <a:rPr lang="en-US" sz="1100" u="none" strike="noStrike">
                          <a:effectLst/>
                          <a:latin typeface="+mn-lt"/>
                        </a:rPr>
                        <a:t>Salad Bar</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0.25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0.23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0.15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0.07</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0.06</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66913084"/>
                  </a:ext>
                </a:extLst>
              </a:tr>
              <a:tr h="269776">
                <a:tc>
                  <a:txBody>
                    <a:bodyPr/>
                    <a:lstStyle/>
                    <a:p>
                      <a:pPr algn="l" fontAlgn="b"/>
                      <a:r>
                        <a:rPr lang="en-US" sz="1100" u="none" strike="noStrike">
                          <a:effectLst/>
                          <a:latin typeface="+mn-lt"/>
                        </a:rPr>
                        <a:t>Pizza</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0.01</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0.07</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624875041"/>
                  </a:ext>
                </a:extLst>
              </a:tr>
              <a:tr h="269776">
                <a:tc>
                  <a:txBody>
                    <a:bodyPr/>
                    <a:lstStyle/>
                    <a:p>
                      <a:pPr algn="l" fontAlgn="b"/>
                      <a:r>
                        <a:rPr lang="en-US" sz="1100" u="none" strike="noStrike">
                          <a:effectLst/>
                          <a:latin typeface="+mn-lt"/>
                        </a:rPr>
                        <a:t>Vegan</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0.04</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397342504"/>
                  </a:ext>
                </a:extLst>
              </a:tr>
              <a:tr h="269776">
                <a:tc>
                  <a:txBody>
                    <a:bodyPr/>
                    <a:lstStyle/>
                    <a:p>
                      <a:pPr algn="l" fontAlgn="b"/>
                      <a:r>
                        <a:rPr lang="en-US" sz="1100" u="none" strike="noStrike">
                          <a:effectLst/>
                          <a:latin typeface="+mn-lt"/>
                        </a:rPr>
                        <a:t>Water/Juices</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0.20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0.09</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0.03</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795954465"/>
                  </a:ext>
                </a:extLst>
              </a:tr>
              <a:tr h="269776">
                <a:tc>
                  <a:txBody>
                    <a:bodyPr/>
                    <a:lstStyle/>
                    <a:p>
                      <a:pPr algn="l" fontAlgn="b"/>
                      <a:r>
                        <a:rPr lang="en-US" sz="1100" u="none" strike="noStrike" dirty="0">
                          <a:effectLst/>
                          <a:latin typeface="+mn-lt"/>
                        </a:rPr>
                        <a:t>Soups</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0.04</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599453431"/>
                  </a:ext>
                </a:extLst>
              </a:tr>
              <a:tr h="269776">
                <a:tc>
                  <a:txBody>
                    <a:bodyPr/>
                    <a:lstStyle/>
                    <a:p>
                      <a:pPr algn="l" fontAlgn="b"/>
                      <a:r>
                        <a:rPr lang="en-US" sz="1100" u="none" strike="noStrike" dirty="0">
                          <a:effectLst/>
                          <a:latin typeface="+mn-lt"/>
                        </a:rPr>
                        <a:t>Beverages</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0.09</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0.29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0.09</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0.16</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423214872"/>
                  </a:ext>
                </a:extLst>
              </a:tr>
              <a:tr h="269776">
                <a:tc>
                  <a:txBody>
                    <a:bodyPr/>
                    <a:lstStyle/>
                    <a:p>
                      <a:pPr algn="l" fontAlgn="b"/>
                      <a:r>
                        <a:rPr lang="en-US" sz="1100" u="none" strike="noStrike" dirty="0">
                          <a:effectLst/>
                          <a:latin typeface="+mn-lt"/>
                        </a:rPr>
                        <a:t>Deli</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0.01</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208624152"/>
                  </a:ext>
                </a:extLst>
              </a:tr>
              <a:tr h="269776">
                <a:tc>
                  <a:txBody>
                    <a:bodyPr/>
                    <a:lstStyle/>
                    <a:p>
                      <a:pPr algn="l" fontAlgn="b"/>
                      <a:r>
                        <a:rPr lang="en-US" sz="1100" u="none" strike="noStrike" dirty="0">
                          <a:effectLst/>
                          <a:latin typeface="+mn-lt"/>
                        </a:rPr>
                        <a:t>Table</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0.15</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0.25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0.33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0.55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0.21</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0.64</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0.32</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b="0" i="0" u="none" strike="noStrike" dirty="0">
                          <a:solidFill>
                            <a:srgbClr val="000000"/>
                          </a:solidFill>
                          <a:effectLst/>
                          <a:latin typeface="+mn-lt"/>
                        </a:rPr>
                        <a:t>0.00</a:t>
                      </a: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b="0" i="0" u="none" strike="noStrike" dirty="0">
                          <a:solidFill>
                            <a:srgbClr val="000000"/>
                          </a:solidFill>
                          <a:effectLst/>
                          <a:latin typeface="+mn-lt"/>
                        </a:rPr>
                        <a:t>0.00</a:t>
                      </a: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300349995"/>
                  </a:ext>
                </a:extLst>
              </a:tr>
            </a:tbl>
          </a:graphicData>
        </a:graphic>
      </p:graphicFrame>
      <p:graphicFrame>
        <p:nvGraphicFramePr>
          <p:cNvPr id="3" name="Table 2">
            <a:extLst>
              <a:ext uri="{FF2B5EF4-FFF2-40B4-BE49-F238E27FC236}">
                <a16:creationId xmlns:a16="http://schemas.microsoft.com/office/drawing/2014/main" id="{613AE1DB-4129-41FF-B81E-5E495319121B}"/>
              </a:ext>
            </a:extLst>
          </p:cNvPr>
          <p:cNvGraphicFramePr>
            <a:graphicFrameLocks noGrp="1"/>
          </p:cNvGraphicFramePr>
          <p:nvPr>
            <p:extLst>
              <p:ext uri="{D42A27DB-BD31-4B8C-83A1-F6EECF244321}">
                <p14:modId xmlns:p14="http://schemas.microsoft.com/office/powerpoint/2010/main" val="35563742"/>
              </p:ext>
            </p:extLst>
          </p:nvPr>
        </p:nvGraphicFramePr>
        <p:xfrm>
          <a:off x="9642244" y="1254472"/>
          <a:ext cx="2087476" cy="4132631"/>
        </p:xfrm>
        <a:graphic>
          <a:graphicData uri="http://schemas.openxmlformats.org/drawingml/2006/table">
            <a:tbl>
              <a:tblPr>
                <a:tableStyleId>{5C22544A-7EE6-4342-B048-85BDC9FD1C3A}</a:tableStyleId>
              </a:tblPr>
              <a:tblGrid>
                <a:gridCol w="969876">
                  <a:extLst>
                    <a:ext uri="{9D8B030D-6E8A-4147-A177-3AD203B41FA5}">
                      <a16:colId xmlns:a16="http://schemas.microsoft.com/office/drawing/2014/main" val="3993890946"/>
                    </a:ext>
                  </a:extLst>
                </a:gridCol>
                <a:gridCol w="1117600">
                  <a:extLst>
                    <a:ext uri="{9D8B030D-6E8A-4147-A177-3AD203B41FA5}">
                      <a16:colId xmlns:a16="http://schemas.microsoft.com/office/drawing/2014/main" val="1790549890"/>
                    </a:ext>
                  </a:extLst>
                </a:gridCol>
              </a:tblGrid>
              <a:tr h="433115">
                <a:tc>
                  <a:txBody>
                    <a:bodyPr/>
                    <a:lstStyle/>
                    <a:p>
                      <a:pPr marL="0" algn="ctr" defTabSz="914400" rtl="0" eaLnBrk="1" fontAlgn="b" latinLnBrk="0" hangingPunct="1"/>
                      <a:r>
                        <a:rPr lang="en-US" sz="1200" b="1" i="0" u="none" strike="noStrike" kern="1200" dirty="0">
                          <a:solidFill>
                            <a:schemeClr val="bg1"/>
                          </a:solidFill>
                          <a:effectLst/>
                          <a:latin typeface="+mn-lt"/>
                          <a:ea typeface="+mn-ea"/>
                          <a:cs typeface="+mn-cs"/>
                        </a:rPr>
                        <a:t>At station</a:t>
                      </a:r>
                    </a:p>
                  </a:txBody>
                  <a:tcPr marL="3810" marR="3810" marT="3810" marB="0" anchor="ctr">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solidFill>
                      <a:srgbClr val="507C89"/>
                    </a:solidFill>
                  </a:tcPr>
                </a:tc>
                <a:tc>
                  <a:txBody>
                    <a:bodyPr/>
                    <a:lstStyle/>
                    <a:p>
                      <a:pPr marL="0" algn="ctr" defTabSz="914400" rtl="0" eaLnBrk="1" fontAlgn="b" latinLnBrk="0" hangingPunct="1"/>
                      <a:r>
                        <a:rPr lang="en-US" sz="1200" b="1" i="0" u="none" strike="noStrike" kern="1200" dirty="0">
                          <a:solidFill>
                            <a:schemeClr val="bg1"/>
                          </a:solidFill>
                          <a:effectLst/>
                          <a:latin typeface="+mn-lt"/>
                          <a:ea typeface="+mn-ea"/>
                          <a:cs typeface="+mn-cs"/>
                        </a:rPr>
                        <a:t>Probability </a:t>
                      </a:r>
                    </a:p>
                    <a:p>
                      <a:pPr marL="0" algn="ctr" defTabSz="914400" rtl="0" eaLnBrk="1" fontAlgn="b" latinLnBrk="0" hangingPunct="1"/>
                      <a:r>
                        <a:rPr lang="en-US" sz="1200" b="1" i="0" u="none" strike="noStrike" kern="1200" dirty="0">
                          <a:solidFill>
                            <a:schemeClr val="bg1"/>
                          </a:solidFill>
                          <a:effectLst/>
                          <a:latin typeface="+mn-lt"/>
                          <a:ea typeface="+mn-ea"/>
                          <a:cs typeface="+mn-cs"/>
                        </a:rPr>
                        <a:t>of reneging</a:t>
                      </a:r>
                    </a:p>
                  </a:txBody>
                  <a:tcPr marL="3810" marR="3810" marT="3810" marB="0" anchor="ct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solidFill>
                      <a:srgbClr val="507C89"/>
                    </a:solidFill>
                  </a:tcPr>
                </a:tc>
                <a:extLst>
                  <a:ext uri="{0D108BD9-81ED-4DB2-BD59-A6C34878D82A}">
                    <a16:rowId xmlns:a16="http://schemas.microsoft.com/office/drawing/2014/main" val="2146514843"/>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Family Meal</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0.290</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260573575"/>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Global Market</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0.190</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554140969"/>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Grill</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0.218</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704543872"/>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Special</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0.021</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4234007481"/>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Gluten Free</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0.109</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162653294"/>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Salad Bar</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0.057</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625776492"/>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Pizza</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0.067</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9804036"/>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Vegan</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0.037</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873341277"/>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Water/Juices</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0.089</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419072449"/>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Soups</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0.069</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882020458"/>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Drinks</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0.000</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375964892"/>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Deli</a:t>
                      </a:r>
                    </a:p>
                  </a:txBody>
                  <a:tcPr marL="3810" marR="3810" marT="3810" marB="0" anchor="b">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0.118</a:t>
                      </a:r>
                    </a:p>
                  </a:txBody>
                  <a:tcPr marL="3810" marR="3810" marT="3810" marB="0" anchor="b">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63053448"/>
                  </a:ext>
                </a:extLst>
              </a:tr>
            </a:tbl>
          </a:graphicData>
        </a:graphic>
      </p:graphicFrame>
      <p:graphicFrame>
        <p:nvGraphicFramePr>
          <p:cNvPr id="4" name="Table 3">
            <a:extLst>
              <a:ext uri="{FF2B5EF4-FFF2-40B4-BE49-F238E27FC236}">
                <a16:creationId xmlns:a16="http://schemas.microsoft.com/office/drawing/2014/main" id="{B684A54E-7B5F-43E2-9121-C83BA0C6C73E}"/>
              </a:ext>
            </a:extLst>
          </p:cNvPr>
          <p:cNvGraphicFramePr>
            <a:graphicFrameLocks noGrp="1"/>
          </p:cNvGraphicFramePr>
          <p:nvPr>
            <p:extLst>
              <p:ext uri="{D42A27DB-BD31-4B8C-83A1-F6EECF244321}">
                <p14:modId xmlns:p14="http://schemas.microsoft.com/office/powerpoint/2010/main" val="3610344416"/>
              </p:ext>
            </p:extLst>
          </p:nvPr>
        </p:nvGraphicFramePr>
        <p:xfrm>
          <a:off x="3028206" y="5593180"/>
          <a:ext cx="2209274" cy="708610"/>
        </p:xfrm>
        <a:graphic>
          <a:graphicData uri="http://schemas.openxmlformats.org/drawingml/2006/table">
            <a:tbl>
              <a:tblPr>
                <a:tableStyleId>{5C22544A-7EE6-4342-B048-85BDC9FD1C3A}</a:tableStyleId>
              </a:tblPr>
              <a:tblGrid>
                <a:gridCol w="1137394">
                  <a:extLst>
                    <a:ext uri="{9D8B030D-6E8A-4147-A177-3AD203B41FA5}">
                      <a16:colId xmlns:a16="http://schemas.microsoft.com/office/drawing/2014/main" val="515582110"/>
                    </a:ext>
                  </a:extLst>
                </a:gridCol>
                <a:gridCol w="1071880">
                  <a:extLst>
                    <a:ext uri="{9D8B030D-6E8A-4147-A177-3AD203B41FA5}">
                      <a16:colId xmlns:a16="http://schemas.microsoft.com/office/drawing/2014/main" val="3335095578"/>
                    </a:ext>
                  </a:extLst>
                </a:gridCol>
              </a:tblGrid>
              <a:tr h="226152">
                <a:tc>
                  <a:txBody>
                    <a:bodyPr/>
                    <a:lstStyle/>
                    <a:p>
                      <a:pPr algn="ctr" fontAlgn="b"/>
                      <a:r>
                        <a:rPr lang="en-US" sz="1100" b="1" u="none" strike="noStrike" dirty="0">
                          <a:solidFill>
                            <a:schemeClr val="bg1"/>
                          </a:solidFill>
                          <a:effectLst/>
                        </a:rPr>
                        <a:t>Grab Table First?</a:t>
                      </a:r>
                      <a:endParaRPr lang="en-US" sz="1100" b="1" i="0" u="none" strike="noStrike" dirty="0">
                        <a:solidFill>
                          <a:schemeClr val="bg1"/>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solidFill>
                      <a:srgbClr val="507C89"/>
                    </a:solidFill>
                  </a:tcPr>
                </a:tc>
                <a:tc>
                  <a:txBody>
                    <a:bodyPr/>
                    <a:lstStyle/>
                    <a:p>
                      <a:pPr algn="ctr" fontAlgn="b"/>
                      <a:r>
                        <a:rPr lang="en-US" sz="1100" b="1" u="none" strike="noStrike" dirty="0">
                          <a:solidFill>
                            <a:schemeClr val="bg1"/>
                          </a:solidFill>
                          <a:effectLst/>
                        </a:rPr>
                        <a:t>Probability</a:t>
                      </a:r>
                      <a:endParaRPr lang="en-US" sz="1100" b="1" i="0" u="none" strike="noStrike" dirty="0">
                        <a:solidFill>
                          <a:schemeClr val="bg1"/>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solidFill>
                      <a:srgbClr val="507C89"/>
                    </a:solidFill>
                  </a:tcPr>
                </a:tc>
                <a:extLst>
                  <a:ext uri="{0D108BD9-81ED-4DB2-BD59-A6C34878D82A}">
                    <a16:rowId xmlns:a16="http://schemas.microsoft.com/office/drawing/2014/main" val="464589034"/>
                  </a:ext>
                </a:extLst>
              </a:tr>
              <a:tr h="241229">
                <a:tc>
                  <a:txBody>
                    <a:bodyPr/>
                    <a:lstStyle/>
                    <a:p>
                      <a:pPr algn="ctr" fontAlgn="b"/>
                      <a:r>
                        <a:rPr lang="en-US" sz="1100" u="none" strike="noStrike" dirty="0">
                          <a:effectLst/>
                        </a:rPr>
                        <a:t>Yes</a:t>
                      </a:r>
                      <a:endParaRPr lang="en-US" sz="11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algn="ctr" fontAlgn="b"/>
                      <a:r>
                        <a:rPr lang="en-US" sz="1100" u="none" strike="noStrike" dirty="0">
                          <a:effectLst/>
                        </a:rPr>
                        <a:t>0.63</a:t>
                      </a:r>
                      <a:endParaRPr lang="en-US" sz="11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027572283"/>
                  </a:ext>
                </a:extLst>
              </a:tr>
              <a:tr h="241229">
                <a:tc>
                  <a:txBody>
                    <a:bodyPr/>
                    <a:lstStyle/>
                    <a:p>
                      <a:pPr algn="ctr" fontAlgn="b"/>
                      <a:r>
                        <a:rPr lang="en-US" sz="1100" u="none" strike="noStrike" dirty="0">
                          <a:effectLst/>
                        </a:rPr>
                        <a:t>No</a:t>
                      </a:r>
                      <a:endParaRPr lang="en-US" sz="11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noFill/>
                  </a:tcPr>
                </a:tc>
                <a:tc>
                  <a:txBody>
                    <a:bodyPr/>
                    <a:lstStyle/>
                    <a:p>
                      <a:pPr algn="ctr" fontAlgn="b"/>
                      <a:r>
                        <a:rPr lang="en-US" sz="1100" u="none" strike="noStrike" dirty="0">
                          <a:effectLst/>
                        </a:rPr>
                        <a:t>0.37</a:t>
                      </a:r>
                      <a:endParaRPr lang="en-US" sz="11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202892313"/>
                  </a:ext>
                </a:extLst>
              </a:tr>
            </a:tbl>
          </a:graphicData>
        </a:graphic>
      </p:graphicFrame>
      <p:graphicFrame>
        <p:nvGraphicFramePr>
          <p:cNvPr id="7" name="Table 6">
            <a:extLst>
              <a:ext uri="{FF2B5EF4-FFF2-40B4-BE49-F238E27FC236}">
                <a16:creationId xmlns:a16="http://schemas.microsoft.com/office/drawing/2014/main" id="{9F7AED02-97D2-4689-AA11-F4A114B51CEB}"/>
              </a:ext>
            </a:extLst>
          </p:cNvPr>
          <p:cNvGraphicFramePr>
            <a:graphicFrameLocks noGrp="1"/>
          </p:cNvGraphicFramePr>
          <p:nvPr>
            <p:extLst>
              <p:ext uri="{D42A27DB-BD31-4B8C-83A1-F6EECF244321}">
                <p14:modId xmlns:p14="http://schemas.microsoft.com/office/powerpoint/2010/main" val="3127947353"/>
              </p:ext>
            </p:extLst>
          </p:nvPr>
        </p:nvGraphicFramePr>
        <p:xfrm>
          <a:off x="5771406" y="5593180"/>
          <a:ext cx="2209274" cy="708610"/>
        </p:xfrm>
        <a:graphic>
          <a:graphicData uri="http://schemas.openxmlformats.org/drawingml/2006/table">
            <a:tbl>
              <a:tblPr>
                <a:tableStyleId>{5C22544A-7EE6-4342-B048-85BDC9FD1C3A}</a:tableStyleId>
              </a:tblPr>
              <a:tblGrid>
                <a:gridCol w="1137394">
                  <a:extLst>
                    <a:ext uri="{9D8B030D-6E8A-4147-A177-3AD203B41FA5}">
                      <a16:colId xmlns:a16="http://schemas.microsoft.com/office/drawing/2014/main" val="515582110"/>
                    </a:ext>
                  </a:extLst>
                </a:gridCol>
                <a:gridCol w="1071880">
                  <a:extLst>
                    <a:ext uri="{9D8B030D-6E8A-4147-A177-3AD203B41FA5}">
                      <a16:colId xmlns:a16="http://schemas.microsoft.com/office/drawing/2014/main" val="3335095578"/>
                    </a:ext>
                  </a:extLst>
                </a:gridCol>
              </a:tblGrid>
              <a:tr h="226152">
                <a:tc>
                  <a:txBody>
                    <a:bodyPr/>
                    <a:lstStyle/>
                    <a:p>
                      <a:pPr algn="ctr" fontAlgn="b"/>
                      <a:r>
                        <a:rPr lang="en-US" sz="1100" b="1" i="0" u="none" strike="noStrike" dirty="0">
                          <a:solidFill>
                            <a:schemeClr val="bg1"/>
                          </a:solidFill>
                          <a:effectLst/>
                          <a:latin typeface="Calibri" panose="020F0502020204030204" pitchFamily="34" charset="0"/>
                        </a:rPr>
                        <a:t>Refill?</a:t>
                      </a:r>
                    </a:p>
                  </a:txBody>
                  <a:tcPr marL="3810" marR="3810" marT="3810" marB="0" anchor="ctr">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solidFill>
                      <a:srgbClr val="507C89"/>
                    </a:solidFill>
                  </a:tcPr>
                </a:tc>
                <a:tc>
                  <a:txBody>
                    <a:bodyPr/>
                    <a:lstStyle/>
                    <a:p>
                      <a:pPr algn="ctr" fontAlgn="b"/>
                      <a:r>
                        <a:rPr lang="en-US" sz="1100" b="1" u="none" strike="noStrike" dirty="0">
                          <a:solidFill>
                            <a:schemeClr val="bg1"/>
                          </a:solidFill>
                          <a:effectLst/>
                        </a:rPr>
                        <a:t>Probability</a:t>
                      </a:r>
                      <a:endParaRPr lang="en-US" sz="1100" b="1" i="0" u="none" strike="noStrike" dirty="0">
                        <a:solidFill>
                          <a:schemeClr val="bg1"/>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solidFill>
                      <a:srgbClr val="507C89"/>
                    </a:solidFill>
                  </a:tcPr>
                </a:tc>
                <a:extLst>
                  <a:ext uri="{0D108BD9-81ED-4DB2-BD59-A6C34878D82A}">
                    <a16:rowId xmlns:a16="http://schemas.microsoft.com/office/drawing/2014/main" val="464589034"/>
                  </a:ext>
                </a:extLst>
              </a:tr>
              <a:tr h="241229">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Yes</a:t>
                      </a: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0.59</a:t>
                      </a: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027572283"/>
                  </a:ext>
                </a:extLst>
              </a:tr>
              <a:tr h="241229">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No</a:t>
                      </a:r>
                    </a:p>
                  </a:txBody>
                  <a:tcPr marL="3810" marR="3810" marT="3810" marB="0" anchor="ctr">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noFill/>
                  </a:tcPr>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0.41</a:t>
                      </a:r>
                    </a:p>
                  </a:txBody>
                  <a:tcPr marL="3810" marR="3810" marT="3810" marB="0" anchor="ctr">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202892313"/>
                  </a:ext>
                </a:extLst>
              </a:tr>
            </a:tbl>
          </a:graphicData>
        </a:graphic>
      </p:graphicFrame>
    </p:spTree>
    <p:extLst>
      <p:ext uri="{BB962C8B-B14F-4D97-AF65-F5344CB8AC3E}">
        <p14:creationId xmlns:p14="http://schemas.microsoft.com/office/powerpoint/2010/main" val="388837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F82D65-4A33-4861-8F85-CDB9ED3461B0}"/>
              </a:ext>
            </a:extLst>
          </p:cNvPr>
          <p:cNvSpPr>
            <a:spLocks noGrp="1"/>
          </p:cNvSpPr>
          <p:nvPr>
            <p:ph type="body" sz="quarter" idx="10"/>
          </p:nvPr>
        </p:nvSpPr>
        <p:spPr>
          <a:xfrm>
            <a:off x="323529" y="287255"/>
            <a:ext cx="10964231" cy="724247"/>
          </a:xfrm>
        </p:spPr>
        <p:txBody>
          <a:bodyPr vert="horz" lIns="91440" tIns="45720" rIns="91440" bIns="45720" rtlCol="0" anchor="ctr">
            <a:noAutofit/>
          </a:bodyPr>
          <a:lstStyle/>
          <a:p>
            <a:pPr algn="l"/>
            <a:r>
              <a:rPr lang="en-US" sz="3200" dirty="0"/>
              <a:t>Appendix 3: Queue lengths based on testing different capacity levels at self-serve stations</a:t>
            </a:r>
          </a:p>
        </p:txBody>
      </p:sp>
      <p:pic>
        <p:nvPicPr>
          <p:cNvPr id="9" name="Picture 8">
            <a:extLst>
              <a:ext uri="{FF2B5EF4-FFF2-40B4-BE49-F238E27FC236}">
                <a16:creationId xmlns:a16="http://schemas.microsoft.com/office/drawing/2014/main" id="{05165B4C-EB71-46CC-A7D2-16D43EFFBA87}"/>
              </a:ext>
            </a:extLst>
          </p:cNvPr>
          <p:cNvPicPr>
            <a:picLocks noChangeAspect="1"/>
          </p:cNvPicPr>
          <p:nvPr/>
        </p:nvPicPr>
        <p:blipFill>
          <a:blip r:embed="rId2"/>
          <a:stretch>
            <a:fillRect/>
          </a:stretch>
        </p:blipFill>
        <p:spPr>
          <a:xfrm>
            <a:off x="6095999" y="2192832"/>
            <a:ext cx="4201419" cy="4157745"/>
          </a:xfrm>
          <a:prstGeom prst="rect">
            <a:avLst/>
          </a:prstGeom>
        </p:spPr>
      </p:pic>
      <p:pic>
        <p:nvPicPr>
          <p:cNvPr id="10" name="Picture 9">
            <a:extLst>
              <a:ext uri="{FF2B5EF4-FFF2-40B4-BE49-F238E27FC236}">
                <a16:creationId xmlns:a16="http://schemas.microsoft.com/office/drawing/2014/main" id="{3DF7AA9A-790B-4D2D-8CFD-C71CC5B46F0F}"/>
              </a:ext>
            </a:extLst>
          </p:cNvPr>
          <p:cNvPicPr>
            <a:picLocks noChangeAspect="1"/>
          </p:cNvPicPr>
          <p:nvPr/>
        </p:nvPicPr>
        <p:blipFill>
          <a:blip r:embed="rId3"/>
          <a:stretch>
            <a:fillRect/>
          </a:stretch>
        </p:blipFill>
        <p:spPr>
          <a:xfrm>
            <a:off x="990265" y="2192832"/>
            <a:ext cx="4199630" cy="4155977"/>
          </a:xfrm>
          <a:prstGeom prst="rect">
            <a:avLst/>
          </a:prstGeom>
        </p:spPr>
      </p:pic>
      <p:sp>
        <p:nvSpPr>
          <p:cNvPr id="13" name="Parallelogram 30">
            <a:extLst>
              <a:ext uri="{FF2B5EF4-FFF2-40B4-BE49-F238E27FC236}">
                <a16:creationId xmlns:a16="http://schemas.microsoft.com/office/drawing/2014/main" id="{60517F16-BEB1-4385-A9A0-E2AEA273AF9A}"/>
              </a:ext>
            </a:extLst>
          </p:cNvPr>
          <p:cNvSpPr/>
          <p:nvPr/>
        </p:nvSpPr>
        <p:spPr>
          <a:xfrm flipH="1">
            <a:off x="11588730" y="141396"/>
            <a:ext cx="457200" cy="4572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 name="Rectangle 13">
            <a:extLst>
              <a:ext uri="{FF2B5EF4-FFF2-40B4-BE49-F238E27FC236}">
                <a16:creationId xmlns:a16="http://schemas.microsoft.com/office/drawing/2014/main" id="{CA5A8722-390B-4D8C-97DC-292A9D324B25}"/>
              </a:ext>
            </a:extLst>
          </p:cNvPr>
          <p:cNvSpPr/>
          <p:nvPr/>
        </p:nvSpPr>
        <p:spPr>
          <a:xfrm>
            <a:off x="990265" y="1449777"/>
            <a:ext cx="4285866" cy="646331"/>
          </a:xfrm>
          <a:prstGeom prst="rect">
            <a:avLst/>
          </a:prstGeom>
        </p:spPr>
        <p:txBody>
          <a:bodyPr wrap="square">
            <a:spAutoFit/>
          </a:bodyPr>
          <a:lstStyle/>
          <a:p>
            <a:r>
              <a:rPr lang="en-US" b="1" i="1" dirty="0">
                <a:solidFill>
                  <a:srgbClr val="507C89"/>
                </a:solidFill>
              </a:rPr>
              <a:t>Skewed queue lengths observed for beverages and salad using fixed capacity</a:t>
            </a:r>
          </a:p>
        </p:txBody>
      </p:sp>
      <p:sp>
        <p:nvSpPr>
          <p:cNvPr id="15" name="Rectangle 14">
            <a:extLst>
              <a:ext uri="{FF2B5EF4-FFF2-40B4-BE49-F238E27FC236}">
                <a16:creationId xmlns:a16="http://schemas.microsoft.com/office/drawing/2014/main" id="{3B7A41FA-B623-450E-B698-B5B831B734FF}"/>
              </a:ext>
            </a:extLst>
          </p:cNvPr>
          <p:cNvSpPr/>
          <p:nvPr/>
        </p:nvSpPr>
        <p:spPr>
          <a:xfrm>
            <a:off x="6095999" y="1449777"/>
            <a:ext cx="4201419" cy="646331"/>
          </a:xfrm>
          <a:prstGeom prst="rect">
            <a:avLst/>
          </a:prstGeom>
        </p:spPr>
        <p:txBody>
          <a:bodyPr wrap="square">
            <a:spAutoFit/>
          </a:bodyPr>
          <a:lstStyle/>
          <a:p>
            <a:r>
              <a:rPr lang="en-US" b="1" i="1" dirty="0">
                <a:solidFill>
                  <a:srgbClr val="507C89"/>
                </a:solidFill>
              </a:rPr>
              <a:t>Capacity adjustment enabled more realistic performance of stations</a:t>
            </a:r>
          </a:p>
        </p:txBody>
      </p:sp>
    </p:spTree>
    <p:extLst>
      <p:ext uri="{BB962C8B-B14F-4D97-AF65-F5344CB8AC3E}">
        <p14:creationId xmlns:p14="http://schemas.microsoft.com/office/powerpoint/2010/main" val="922618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C6570F-DDDF-446F-8A4F-98001EB80C16}"/>
              </a:ext>
            </a:extLst>
          </p:cNvPr>
          <p:cNvSpPr>
            <a:spLocks noGrp="1"/>
          </p:cNvSpPr>
          <p:nvPr>
            <p:ph type="body" sz="quarter" idx="10"/>
          </p:nvPr>
        </p:nvSpPr>
        <p:spPr>
          <a:xfrm>
            <a:off x="323529" y="287255"/>
            <a:ext cx="11573197" cy="724247"/>
          </a:xfrm>
        </p:spPr>
        <p:txBody>
          <a:bodyPr vert="horz" lIns="91440" tIns="45720" rIns="91440" bIns="45720" rtlCol="0" anchor="ctr">
            <a:noAutofit/>
          </a:bodyPr>
          <a:lstStyle/>
          <a:p>
            <a:pPr algn="l"/>
            <a:r>
              <a:rPr lang="en-US" sz="3200" dirty="0"/>
              <a:t>Appendix 4: A look at each food station’s popularity, including those that were not used in the simulation model</a:t>
            </a:r>
          </a:p>
        </p:txBody>
      </p:sp>
      <p:pic>
        <p:nvPicPr>
          <p:cNvPr id="7" name="Picture 6">
            <a:extLst>
              <a:ext uri="{FF2B5EF4-FFF2-40B4-BE49-F238E27FC236}">
                <a16:creationId xmlns:a16="http://schemas.microsoft.com/office/drawing/2014/main" id="{147D0751-C7ED-4DEB-ACB1-8C45CDE8E83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81885" y="1130711"/>
            <a:ext cx="9282374" cy="5621387"/>
          </a:xfrm>
          <a:prstGeom prst="rect">
            <a:avLst/>
          </a:prstGeom>
        </p:spPr>
      </p:pic>
      <p:pic>
        <p:nvPicPr>
          <p:cNvPr id="5" name="Picture 4">
            <a:extLst>
              <a:ext uri="{FF2B5EF4-FFF2-40B4-BE49-F238E27FC236}">
                <a16:creationId xmlns:a16="http://schemas.microsoft.com/office/drawing/2014/main" id="{2BAFEF97-F89B-4E8F-B436-DB99EB1E4069}"/>
              </a:ext>
            </a:extLst>
          </p:cNvPr>
          <p:cNvPicPr>
            <a:picLocks noChangeAspect="1"/>
          </p:cNvPicPr>
          <p:nvPr/>
        </p:nvPicPr>
        <p:blipFill rotWithShape="1">
          <a:blip r:embed="rId3"/>
          <a:srcRect l="80521" t="16416" b="74073"/>
          <a:stretch/>
        </p:blipFill>
        <p:spPr>
          <a:xfrm>
            <a:off x="8094965" y="2687102"/>
            <a:ext cx="2374822" cy="616726"/>
          </a:xfrm>
          <a:prstGeom prst="rect">
            <a:avLst/>
          </a:prstGeom>
        </p:spPr>
      </p:pic>
    </p:spTree>
    <p:extLst>
      <p:ext uri="{BB962C8B-B14F-4D97-AF65-F5344CB8AC3E}">
        <p14:creationId xmlns:p14="http://schemas.microsoft.com/office/powerpoint/2010/main" val="4069678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room filled with furniture and a fire place&#10;&#10;Description generated with high confidence">
            <a:extLst>
              <a:ext uri="{FF2B5EF4-FFF2-40B4-BE49-F238E27FC236}">
                <a16:creationId xmlns:a16="http://schemas.microsoft.com/office/drawing/2014/main" id="{398F2886-9E8B-4569-A43E-C78C225CCFCE}"/>
              </a:ext>
            </a:extLst>
          </p:cNvPr>
          <p:cNvPicPr>
            <a:picLocks noGrp="1" noChangeAspect="1"/>
          </p:cNvPicPr>
          <p:nvPr>
            <p:ph type="pic" sz="quarter" idx="11"/>
          </p:nvPr>
        </p:nvPicPr>
        <p:blipFill rotWithShape="1">
          <a:blip r:embed="rId2">
            <a:extLst>
              <a:ext uri="{BEBA8EAE-BF5A-486C-A8C5-ECC9F3942E4B}">
                <a14:imgProps xmlns:a14="http://schemas.microsoft.com/office/drawing/2010/main">
                  <a14:imgLayer r:embed="rId3">
                    <a14:imgEffect>
                      <a14:artisticBlur radius="4"/>
                    </a14:imgEffect>
                    <a14:imgEffect>
                      <a14:saturation sat="90000"/>
                    </a14:imgEffect>
                  </a14:imgLayer>
                </a14:imgProps>
              </a:ext>
              <a:ext uri="{28A0092B-C50C-407E-A947-70E740481C1C}">
                <a14:useLocalDpi xmlns:a14="http://schemas.microsoft.com/office/drawing/2010/main" val="0"/>
              </a:ext>
            </a:extLst>
          </a:blip>
          <a:srcRect t="1991" r="2843" b="1991"/>
          <a:stretch/>
        </p:blipFill>
        <p:spPr>
          <a:xfrm>
            <a:off x="0" y="0"/>
            <a:ext cx="12234442" cy="6858000"/>
          </a:xfrm>
        </p:spPr>
      </p:pic>
      <p:sp>
        <p:nvSpPr>
          <p:cNvPr id="2" name="Rectangle: Rounded Corners 1">
            <a:extLst>
              <a:ext uri="{FF2B5EF4-FFF2-40B4-BE49-F238E27FC236}">
                <a16:creationId xmlns:a16="http://schemas.microsoft.com/office/drawing/2014/main" id="{67F93332-C332-4E2F-9704-0878B6D5860F}"/>
              </a:ext>
            </a:extLst>
          </p:cNvPr>
          <p:cNvSpPr/>
          <p:nvPr/>
        </p:nvSpPr>
        <p:spPr>
          <a:xfrm>
            <a:off x="441368" y="431494"/>
            <a:ext cx="5375189" cy="5995012"/>
          </a:xfrm>
          <a:prstGeom prst="roundRect">
            <a:avLst>
              <a:gd name="adj" fmla="val 4790"/>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extBox 6">
            <a:extLst>
              <a:ext uri="{FF2B5EF4-FFF2-40B4-BE49-F238E27FC236}">
                <a16:creationId xmlns:a16="http://schemas.microsoft.com/office/drawing/2014/main" id="{40B50913-F5E1-4F9D-8F3E-328E8318B6F6}"/>
              </a:ext>
            </a:extLst>
          </p:cNvPr>
          <p:cNvSpPr txBox="1"/>
          <p:nvPr/>
        </p:nvSpPr>
        <p:spPr>
          <a:xfrm>
            <a:off x="666951" y="2270403"/>
            <a:ext cx="4900471" cy="2954655"/>
          </a:xfrm>
          <a:prstGeom prst="rect">
            <a:avLst/>
          </a:prstGeom>
          <a:noFill/>
        </p:spPr>
        <p:txBody>
          <a:bodyPr wrap="square" lIns="72000" tIns="0" rIns="36000" bIns="0" rtlCol="0">
            <a:spAutoFit/>
          </a:bodyPr>
          <a:lstStyle/>
          <a:p>
            <a:pPr marL="284163" indent="-284163">
              <a:buAutoNum type="arabicPeriod"/>
            </a:pPr>
            <a:r>
              <a:rPr lang="en-US" altLang="ko-KR" sz="2400" dirty="0">
                <a:latin typeface="+mj-lt"/>
                <a:cs typeface="Arial" pitchFamily="34" charset="0"/>
              </a:rPr>
              <a:t>Our goal and what we learned</a:t>
            </a:r>
          </a:p>
          <a:p>
            <a:pPr marL="284163" indent="-284163">
              <a:buAutoNum type="arabicPeriod"/>
            </a:pPr>
            <a:endParaRPr lang="en-US" altLang="ko-KR" sz="2400" dirty="0">
              <a:latin typeface="+mj-lt"/>
              <a:cs typeface="Arial" pitchFamily="34" charset="0"/>
            </a:endParaRPr>
          </a:p>
          <a:p>
            <a:pPr marL="284163" indent="-284163">
              <a:buAutoNum type="arabicPeriod"/>
            </a:pPr>
            <a:r>
              <a:rPr lang="en-US" altLang="ko-KR" sz="2400" dirty="0">
                <a:latin typeface="+mj-lt"/>
                <a:cs typeface="Arial" pitchFamily="34" charset="0"/>
              </a:rPr>
              <a:t>Our process</a:t>
            </a:r>
          </a:p>
          <a:p>
            <a:pPr marL="630238" lvl="1" indent="-284163">
              <a:buFont typeface="Arial" panose="020B0604020202020204" pitchFamily="34" charset="0"/>
              <a:buChar char="•"/>
            </a:pPr>
            <a:r>
              <a:rPr lang="en-US" altLang="ko-KR" sz="2400" dirty="0">
                <a:latin typeface="+mj-lt"/>
                <a:cs typeface="Arial" pitchFamily="34" charset="0"/>
              </a:rPr>
              <a:t>data capture &amp; processing</a:t>
            </a:r>
          </a:p>
          <a:p>
            <a:pPr marL="630238" lvl="1" indent="-284163">
              <a:buFont typeface="Arial" panose="020B0604020202020204" pitchFamily="34" charset="0"/>
              <a:buChar char="•"/>
            </a:pPr>
            <a:r>
              <a:rPr lang="en-US" altLang="ko-KR" sz="2400" dirty="0">
                <a:latin typeface="+mj-lt"/>
                <a:cs typeface="Arial" pitchFamily="34" charset="0"/>
              </a:rPr>
              <a:t>queue simulation</a:t>
            </a:r>
          </a:p>
          <a:p>
            <a:pPr marL="630238" lvl="1" indent="-284163">
              <a:buFont typeface="Arial" panose="020B0604020202020204" pitchFamily="34" charset="0"/>
              <a:buChar char="•"/>
            </a:pPr>
            <a:r>
              <a:rPr lang="en-US" altLang="ko-KR" sz="2400" dirty="0">
                <a:latin typeface="+mj-lt"/>
                <a:cs typeface="Arial" pitchFamily="34" charset="0"/>
              </a:rPr>
              <a:t>model validation</a:t>
            </a:r>
          </a:p>
          <a:p>
            <a:pPr marL="284163" indent="-284163"/>
            <a:endParaRPr lang="en-US" altLang="ko-KR" sz="2400" dirty="0">
              <a:latin typeface="+mj-lt"/>
              <a:cs typeface="Arial" pitchFamily="34" charset="0"/>
            </a:endParaRPr>
          </a:p>
          <a:p>
            <a:pPr marL="284163" indent="-284163">
              <a:buFont typeface="+mj-lt"/>
              <a:buAutoNum type="arabicPeriod" startAt="3"/>
            </a:pPr>
            <a:r>
              <a:rPr lang="en-US" altLang="ko-KR" sz="2400" dirty="0">
                <a:latin typeface="+mj-lt"/>
                <a:cs typeface="Arial" pitchFamily="34" charset="0"/>
              </a:rPr>
              <a:t>Implications &amp; next steps</a:t>
            </a:r>
            <a:endParaRPr lang="ko-KR" altLang="en-US" sz="2400" dirty="0">
              <a:latin typeface="+mj-lt"/>
              <a:cs typeface="Arial" pitchFamily="34" charset="0"/>
            </a:endParaRPr>
          </a:p>
        </p:txBody>
      </p:sp>
      <p:sp>
        <p:nvSpPr>
          <p:cNvPr id="9" name="TextBox 8">
            <a:extLst>
              <a:ext uri="{FF2B5EF4-FFF2-40B4-BE49-F238E27FC236}">
                <a16:creationId xmlns:a16="http://schemas.microsoft.com/office/drawing/2014/main" id="{31883241-1F27-4499-B395-E723E1806197}"/>
              </a:ext>
            </a:extLst>
          </p:cNvPr>
          <p:cNvSpPr txBox="1"/>
          <p:nvPr/>
        </p:nvSpPr>
        <p:spPr>
          <a:xfrm>
            <a:off x="1250067" y="1085160"/>
            <a:ext cx="3896240" cy="646331"/>
          </a:xfrm>
          <a:prstGeom prst="rect">
            <a:avLst/>
          </a:prstGeom>
          <a:noFill/>
        </p:spPr>
        <p:txBody>
          <a:bodyPr wrap="square" rtlCol="0">
            <a:spAutoFit/>
          </a:bodyPr>
          <a:lstStyle/>
          <a:p>
            <a:pPr algn="ctr"/>
            <a:r>
              <a:rPr lang="en-US" altLang="ko-KR" sz="3600" b="1" dirty="0">
                <a:solidFill>
                  <a:schemeClr val="accent1"/>
                </a:solidFill>
                <a:latin typeface="+mj-lt"/>
                <a:cs typeface="Arial" pitchFamily="34" charset="0"/>
              </a:rPr>
              <a:t>Agenda for today</a:t>
            </a:r>
            <a:endParaRPr lang="ko-KR" altLang="en-US" sz="3600" b="1" dirty="0">
              <a:solidFill>
                <a:schemeClr val="accent1"/>
              </a:solidFill>
              <a:latin typeface="+mj-lt"/>
              <a:cs typeface="Arial" pitchFamily="34" charset="0"/>
            </a:endParaRPr>
          </a:p>
        </p:txBody>
      </p:sp>
      <p:sp>
        <p:nvSpPr>
          <p:cNvPr id="8" name="TextBox 7">
            <a:extLst>
              <a:ext uri="{FF2B5EF4-FFF2-40B4-BE49-F238E27FC236}">
                <a16:creationId xmlns:a16="http://schemas.microsoft.com/office/drawing/2014/main" id="{4602D387-28C7-41D3-9E02-FDE1E9F73E18}"/>
              </a:ext>
            </a:extLst>
          </p:cNvPr>
          <p:cNvSpPr txBox="1"/>
          <p:nvPr/>
        </p:nvSpPr>
        <p:spPr>
          <a:xfrm>
            <a:off x="8343113" y="6596390"/>
            <a:ext cx="3848583" cy="261610"/>
          </a:xfrm>
          <a:prstGeom prst="rect">
            <a:avLst/>
          </a:prstGeom>
          <a:noFill/>
        </p:spPr>
        <p:txBody>
          <a:bodyPr wrap="square" rtlCol="0">
            <a:spAutoFit/>
          </a:bodyPr>
          <a:lstStyle/>
          <a:p>
            <a:pPr algn="r"/>
            <a:r>
              <a:rPr lang="en-US" sz="1100" dirty="0">
                <a:solidFill>
                  <a:schemeClr val="bg1">
                    <a:lumMod val="85000"/>
                  </a:schemeClr>
                </a:solidFill>
              </a:rPr>
              <a:t>Image sourced from Emory university dining, via Google</a:t>
            </a:r>
          </a:p>
        </p:txBody>
      </p:sp>
    </p:spTree>
    <p:extLst>
      <p:ext uri="{BB962C8B-B14F-4D97-AF65-F5344CB8AC3E}">
        <p14:creationId xmlns:p14="http://schemas.microsoft.com/office/powerpoint/2010/main" val="305795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FA136A4-5BF4-4C3E-BE89-FB76F7CE07CE}"/>
              </a:ext>
            </a:extLst>
          </p:cNvPr>
          <p:cNvGrpSpPr/>
          <p:nvPr/>
        </p:nvGrpSpPr>
        <p:grpSpPr>
          <a:xfrm>
            <a:off x="0" y="-320267"/>
            <a:ext cx="12192000" cy="7524658"/>
            <a:chOff x="0" y="-320267"/>
            <a:chExt cx="12192000" cy="7524658"/>
          </a:xfrm>
        </p:grpSpPr>
        <p:grpSp>
          <p:nvGrpSpPr>
            <p:cNvPr id="22" name="Group 21">
              <a:extLst>
                <a:ext uri="{FF2B5EF4-FFF2-40B4-BE49-F238E27FC236}">
                  <a16:creationId xmlns:a16="http://schemas.microsoft.com/office/drawing/2014/main" id="{3E6BCE52-13B1-4863-B8B7-D98112719B8B}"/>
                </a:ext>
              </a:extLst>
            </p:cNvPr>
            <p:cNvGrpSpPr/>
            <p:nvPr/>
          </p:nvGrpSpPr>
          <p:grpSpPr>
            <a:xfrm>
              <a:off x="0" y="-320267"/>
              <a:ext cx="7407797" cy="7524658"/>
              <a:chOff x="0" y="-320267"/>
              <a:chExt cx="7407797" cy="7524658"/>
            </a:xfrm>
          </p:grpSpPr>
          <p:pic>
            <p:nvPicPr>
              <p:cNvPr id="20" name="Picture 19">
                <a:extLst>
                  <a:ext uri="{FF2B5EF4-FFF2-40B4-BE49-F238E27FC236}">
                    <a16:creationId xmlns:a16="http://schemas.microsoft.com/office/drawing/2014/main" id="{350F5E15-EB48-4F88-9F94-F52FEBE5262F}"/>
                  </a:ext>
                </a:extLst>
              </p:cNvPr>
              <p:cNvPicPr>
                <a:picLocks noChangeAspect="1"/>
              </p:cNvPicPr>
              <p:nvPr/>
            </p:nvPicPr>
            <p:blipFill rotWithShape="1">
              <a:blip r:embed="rId2"/>
              <a:srcRect l="10415" r="17523"/>
              <a:stretch/>
            </p:blipFill>
            <p:spPr>
              <a:xfrm>
                <a:off x="0" y="1"/>
                <a:ext cx="7407797" cy="6857999"/>
              </a:xfrm>
              <a:prstGeom prst="rect">
                <a:avLst/>
              </a:prstGeom>
            </p:spPr>
          </p:pic>
          <p:sp>
            <p:nvSpPr>
              <p:cNvPr id="21" name="Diagonal Stripe 4">
                <a:extLst>
                  <a:ext uri="{FF2B5EF4-FFF2-40B4-BE49-F238E27FC236}">
                    <a16:creationId xmlns:a16="http://schemas.microsoft.com/office/drawing/2014/main" id="{641AE335-866C-4E1A-85B2-4DDC97A30794}"/>
                  </a:ext>
                </a:extLst>
              </p:cNvPr>
              <p:cNvSpPr/>
              <p:nvPr/>
            </p:nvSpPr>
            <p:spPr>
              <a:xfrm rot="8742500">
                <a:off x="4059833" y="-320267"/>
                <a:ext cx="3063724" cy="7524658"/>
              </a:xfrm>
              <a:custGeom>
                <a:avLst/>
                <a:gdLst>
                  <a:gd name="connsiteX0" fmla="*/ 0 w 2158678"/>
                  <a:gd name="connsiteY0" fmla="*/ 3350871 h 6701742"/>
                  <a:gd name="connsiteX1" fmla="*/ 1079339 w 2158678"/>
                  <a:gd name="connsiteY1" fmla="*/ 0 h 6701742"/>
                  <a:gd name="connsiteX2" fmla="*/ 2158678 w 2158678"/>
                  <a:gd name="connsiteY2" fmla="*/ 0 h 6701742"/>
                  <a:gd name="connsiteX3" fmla="*/ 0 w 2158678"/>
                  <a:gd name="connsiteY3" fmla="*/ 6701742 h 6701742"/>
                  <a:gd name="connsiteX4" fmla="*/ 0 w 2158678"/>
                  <a:gd name="connsiteY4" fmla="*/ 3350871 h 6701742"/>
                  <a:gd name="connsiteX0" fmla="*/ 0 w 3191740"/>
                  <a:gd name="connsiteY0" fmla="*/ 6036773 h 6701742"/>
                  <a:gd name="connsiteX1" fmla="*/ 2112401 w 3191740"/>
                  <a:gd name="connsiteY1" fmla="*/ 0 h 6701742"/>
                  <a:gd name="connsiteX2" fmla="*/ 3191740 w 3191740"/>
                  <a:gd name="connsiteY2" fmla="*/ 0 h 6701742"/>
                  <a:gd name="connsiteX3" fmla="*/ 1033062 w 3191740"/>
                  <a:gd name="connsiteY3" fmla="*/ 6701742 h 6701742"/>
                  <a:gd name="connsiteX4" fmla="*/ 0 w 3191740"/>
                  <a:gd name="connsiteY4" fmla="*/ 6036773 h 6701742"/>
                  <a:gd name="connsiteX0" fmla="*/ 0 w 3191740"/>
                  <a:gd name="connsiteY0" fmla="*/ 6643828 h 7308797"/>
                  <a:gd name="connsiteX1" fmla="*/ 2085066 w 3191740"/>
                  <a:gd name="connsiteY1" fmla="*/ 0 h 7308797"/>
                  <a:gd name="connsiteX2" fmla="*/ 3191740 w 3191740"/>
                  <a:gd name="connsiteY2" fmla="*/ 607055 h 7308797"/>
                  <a:gd name="connsiteX3" fmla="*/ 1033062 w 3191740"/>
                  <a:gd name="connsiteY3" fmla="*/ 7308797 h 7308797"/>
                  <a:gd name="connsiteX4" fmla="*/ 0 w 3191740"/>
                  <a:gd name="connsiteY4" fmla="*/ 6643828 h 7308797"/>
                  <a:gd name="connsiteX0" fmla="*/ 0 w 3107402"/>
                  <a:gd name="connsiteY0" fmla="*/ 6643828 h 7308797"/>
                  <a:gd name="connsiteX1" fmla="*/ 2085066 w 3107402"/>
                  <a:gd name="connsiteY1" fmla="*/ 0 h 7308797"/>
                  <a:gd name="connsiteX2" fmla="*/ 3107402 w 3107402"/>
                  <a:gd name="connsiteY2" fmla="*/ 689641 h 7308797"/>
                  <a:gd name="connsiteX3" fmla="*/ 1033062 w 3107402"/>
                  <a:gd name="connsiteY3" fmla="*/ 7308797 h 7308797"/>
                  <a:gd name="connsiteX4" fmla="*/ 0 w 3107402"/>
                  <a:gd name="connsiteY4" fmla="*/ 6643828 h 7308797"/>
                  <a:gd name="connsiteX0" fmla="*/ 0 w 3094360"/>
                  <a:gd name="connsiteY0" fmla="*/ 6643828 h 7308797"/>
                  <a:gd name="connsiteX1" fmla="*/ 2085066 w 3094360"/>
                  <a:gd name="connsiteY1" fmla="*/ 0 h 7308797"/>
                  <a:gd name="connsiteX2" fmla="*/ 3094360 w 3094360"/>
                  <a:gd name="connsiteY2" fmla="*/ 708766 h 7308797"/>
                  <a:gd name="connsiteX3" fmla="*/ 1033062 w 3094360"/>
                  <a:gd name="connsiteY3" fmla="*/ 7308797 h 7308797"/>
                  <a:gd name="connsiteX4" fmla="*/ 0 w 3094360"/>
                  <a:gd name="connsiteY4" fmla="*/ 6643828 h 7308797"/>
                  <a:gd name="connsiteX0" fmla="*/ 0 w 3094360"/>
                  <a:gd name="connsiteY0" fmla="*/ 6715287 h 7380256"/>
                  <a:gd name="connsiteX1" fmla="*/ 1946187 w 3094360"/>
                  <a:gd name="connsiteY1" fmla="*/ 0 h 7380256"/>
                  <a:gd name="connsiteX2" fmla="*/ 3094360 w 3094360"/>
                  <a:gd name="connsiteY2" fmla="*/ 780225 h 7380256"/>
                  <a:gd name="connsiteX3" fmla="*/ 1033062 w 3094360"/>
                  <a:gd name="connsiteY3" fmla="*/ 7380256 h 7380256"/>
                  <a:gd name="connsiteX4" fmla="*/ 0 w 3094360"/>
                  <a:gd name="connsiteY4" fmla="*/ 6715287 h 7380256"/>
                  <a:gd name="connsiteX0" fmla="*/ 0 w 3072631"/>
                  <a:gd name="connsiteY0" fmla="*/ 6715287 h 7380256"/>
                  <a:gd name="connsiteX1" fmla="*/ 1946187 w 3072631"/>
                  <a:gd name="connsiteY1" fmla="*/ 0 h 7380256"/>
                  <a:gd name="connsiteX2" fmla="*/ 3072631 w 3072631"/>
                  <a:gd name="connsiteY2" fmla="*/ 711516 h 7380256"/>
                  <a:gd name="connsiteX3" fmla="*/ 1033062 w 3072631"/>
                  <a:gd name="connsiteY3" fmla="*/ 7380256 h 7380256"/>
                  <a:gd name="connsiteX4" fmla="*/ 0 w 3072631"/>
                  <a:gd name="connsiteY4" fmla="*/ 6715287 h 7380256"/>
                  <a:gd name="connsiteX0" fmla="*/ 0 w 3072631"/>
                  <a:gd name="connsiteY0" fmla="*/ 6750691 h 7415660"/>
                  <a:gd name="connsiteX1" fmla="*/ 1985095 w 3072631"/>
                  <a:gd name="connsiteY1" fmla="*/ 0 h 7415660"/>
                  <a:gd name="connsiteX2" fmla="*/ 3072631 w 3072631"/>
                  <a:gd name="connsiteY2" fmla="*/ 746920 h 7415660"/>
                  <a:gd name="connsiteX3" fmla="*/ 1033062 w 3072631"/>
                  <a:gd name="connsiteY3" fmla="*/ 7415660 h 7415660"/>
                  <a:gd name="connsiteX4" fmla="*/ 0 w 3072631"/>
                  <a:gd name="connsiteY4" fmla="*/ 6750691 h 7415660"/>
                  <a:gd name="connsiteX0" fmla="*/ 0 w 3072631"/>
                  <a:gd name="connsiteY0" fmla="*/ 6765649 h 7430618"/>
                  <a:gd name="connsiteX1" fmla="*/ 2044650 w 3072631"/>
                  <a:gd name="connsiteY1" fmla="*/ 0 h 7430618"/>
                  <a:gd name="connsiteX2" fmla="*/ 3072631 w 3072631"/>
                  <a:gd name="connsiteY2" fmla="*/ 761878 h 7430618"/>
                  <a:gd name="connsiteX3" fmla="*/ 1033062 w 3072631"/>
                  <a:gd name="connsiteY3" fmla="*/ 7430618 h 7430618"/>
                  <a:gd name="connsiteX4" fmla="*/ 0 w 3072631"/>
                  <a:gd name="connsiteY4" fmla="*/ 6765649 h 7430618"/>
                  <a:gd name="connsiteX0" fmla="*/ 0 w 3110018"/>
                  <a:gd name="connsiteY0" fmla="*/ 6765649 h 7430618"/>
                  <a:gd name="connsiteX1" fmla="*/ 2044650 w 3110018"/>
                  <a:gd name="connsiteY1" fmla="*/ 0 h 7430618"/>
                  <a:gd name="connsiteX2" fmla="*/ 3110018 w 3110018"/>
                  <a:gd name="connsiteY2" fmla="*/ 718676 h 7430618"/>
                  <a:gd name="connsiteX3" fmla="*/ 1033062 w 3110018"/>
                  <a:gd name="connsiteY3" fmla="*/ 7430618 h 7430618"/>
                  <a:gd name="connsiteX4" fmla="*/ 0 w 3110018"/>
                  <a:gd name="connsiteY4" fmla="*/ 6765649 h 7430618"/>
                  <a:gd name="connsiteX0" fmla="*/ 0 w 3110018"/>
                  <a:gd name="connsiteY0" fmla="*/ 6678806 h 7343775"/>
                  <a:gd name="connsiteX1" fmla="*/ 2165706 w 3110018"/>
                  <a:gd name="connsiteY1" fmla="*/ 0 h 7343775"/>
                  <a:gd name="connsiteX2" fmla="*/ 3110018 w 3110018"/>
                  <a:gd name="connsiteY2" fmla="*/ 631833 h 7343775"/>
                  <a:gd name="connsiteX3" fmla="*/ 1033062 w 3110018"/>
                  <a:gd name="connsiteY3" fmla="*/ 7343775 h 7343775"/>
                  <a:gd name="connsiteX4" fmla="*/ 0 w 3110018"/>
                  <a:gd name="connsiteY4" fmla="*/ 6678806 h 7343775"/>
                  <a:gd name="connsiteX0" fmla="*/ 0 w 3063724"/>
                  <a:gd name="connsiteY0" fmla="*/ 6702625 h 7343775"/>
                  <a:gd name="connsiteX1" fmla="*/ 2119412 w 3063724"/>
                  <a:gd name="connsiteY1" fmla="*/ 0 h 7343775"/>
                  <a:gd name="connsiteX2" fmla="*/ 3063724 w 3063724"/>
                  <a:gd name="connsiteY2" fmla="*/ 631833 h 7343775"/>
                  <a:gd name="connsiteX3" fmla="*/ 986768 w 3063724"/>
                  <a:gd name="connsiteY3" fmla="*/ 7343775 h 7343775"/>
                  <a:gd name="connsiteX4" fmla="*/ 0 w 3063724"/>
                  <a:gd name="connsiteY4" fmla="*/ 6702625 h 7343775"/>
                  <a:gd name="connsiteX0" fmla="*/ 0 w 3063724"/>
                  <a:gd name="connsiteY0" fmla="*/ 6702625 h 7296561"/>
                  <a:gd name="connsiteX1" fmla="*/ 2119412 w 3063724"/>
                  <a:gd name="connsiteY1" fmla="*/ 0 h 7296561"/>
                  <a:gd name="connsiteX2" fmla="*/ 3063724 w 3063724"/>
                  <a:gd name="connsiteY2" fmla="*/ 631833 h 7296561"/>
                  <a:gd name="connsiteX3" fmla="*/ 935913 w 3063724"/>
                  <a:gd name="connsiteY3" fmla="*/ 7296561 h 7296561"/>
                  <a:gd name="connsiteX4" fmla="*/ 0 w 3063724"/>
                  <a:gd name="connsiteY4" fmla="*/ 6702625 h 729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3724" h="7296561">
                    <a:moveTo>
                      <a:pt x="0" y="6702625"/>
                    </a:moveTo>
                    <a:lnTo>
                      <a:pt x="2119412" y="0"/>
                    </a:lnTo>
                    <a:lnTo>
                      <a:pt x="3063724" y="631833"/>
                    </a:lnTo>
                    <a:lnTo>
                      <a:pt x="935913" y="7296561"/>
                    </a:lnTo>
                    <a:lnTo>
                      <a:pt x="0" y="6702625"/>
                    </a:lnTo>
                    <a:close/>
                  </a:path>
                </a:pathLst>
              </a:custGeom>
              <a:solidFill>
                <a:schemeClr val="accent2">
                  <a:lumMod val="60000"/>
                  <a:lumOff val="4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 name="Rectangle 2">
              <a:extLst>
                <a:ext uri="{FF2B5EF4-FFF2-40B4-BE49-F238E27FC236}">
                  <a16:creationId xmlns:a16="http://schemas.microsoft.com/office/drawing/2014/main" id="{E29A0AF7-91E6-49C6-BF96-9E569A0D1FA2}"/>
                </a:ext>
              </a:extLst>
            </p:cNvPr>
            <p:cNvSpPr/>
            <p:nvPr/>
          </p:nvSpPr>
          <p:spPr>
            <a:xfrm>
              <a:off x="5068036" y="-61912"/>
              <a:ext cx="7123964" cy="6919912"/>
            </a:xfrm>
            <a:custGeom>
              <a:avLst/>
              <a:gdLst>
                <a:gd name="connsiteX0" fmla="*/ 0 w 5011585"/>
                <a:gd name="connsiteY0" fmla="*/ 0 h 6857999"/>
                <a:gd name="connsiteX1" fmla="*/ 5011585 w 5011585"/>
                <a:gd name="connsiteY1" fmla="*/ 0 h 6857999"/>
                <a:gd name="connsiteX2" fmla="*/ 5011585 w 5011585"/>
                <a:gd name="connsiteY2" fmla="*/ 6857999 h 6857999"/>
                <a:gd name="connsiteX3" fmla="*/ 0 w 5011585"/>
                <a:gd name="connsiteY3" fmla="*/ 6857999 h 6857999"/>
                <a:gd name="connsiteX4" fmla="*/ 0 w 5011585"/>
                <a:gd name="connsiteY4" fmla="*/ 0 h 6857999"/>
                <a:gd name="connsiteX0" fmla="*/ 0 w 7123964"/>
                <a:gd name="connsiteY0" fmla="*/ 17362 h 6857999"/>
                <a:gd name="connsiteX1" fmla="*/ 7123964 w 7123964"/>
                <a:gd name="connsiteY1" fmla="*/ 0 h 6857999"/>
                <a:gd name="connsiteX2" fmla="*/ 7123964 w 7123964"/>
                <a:gd name="connsiteY2" fmla="*/ 6857999 h 6857999"/>
                <a:gd name="connsiteX3" fmla="*/ 2112379 w 7123964"/>
                <a:gd name="connsiteY3" fmla="*/ 6857999 h 6857999"/>
                <a:gd name="connsiteX4" fmla="*/ 0 w 7123964"/>
                <a:gd name="connsiteY4" fmla="*/ 17362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3964" h="6857999">
                  <a:moveTo>
                    <a:pt x="0" y="17362"/>
                  </a:moveTo>
                  <a:lnTo>
                    <a:pt x="7123964" y="0"/>
                  </a:lnTo>
                  <a:lnTo>
                    <a:pt x="7123964" y="6857999"/>
                  </a:lnTo>
                  <a:lnTo>
                    <a:pt x="2112379" y="6857999"/>
                  </a:lnTo>
                  <a:lnTo>
                    <a:pt x="0" y="173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mj-lt"/>
              </a:endParaRPr>
            </a:p>
          </p:txBody>
        </p:sp>
      </p:grpSp>
      <p:sp>
        <p:nvSpPr>
          <p:cNvPr id="7" name="Rectangle 6">
            <a:extLst>
              <a:ext uri="{FF2B5EF4-FFF2-40B4-BE49-F238E27FC236}">
                <a16:creationId xmlns:a16="http://schemas.microsoft.com/office/drawing/2014/main" id="{5B4E7D7E-C7B2-4EE4-A918-4A3B62F3FD98}"/>
              </a:ext>
            </a:extLst>
          </p:cNvPr>
          <p:cNvSpPr/>
          <p:nvPr/>
        </p:nvSpPr>
        <p:spPr>
          <a:xfrm>
            <a:off x="6925905" y="2059216"/>
            <a:ext cx="4678680"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rPr>
              <a:t>Help examine current queuing operations at the DUC-ling using simulation</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Identify food stations with high utilization and service times to uncover opportunities for improvement</a:t>
            </a:r>
          </a:p>
        </p:txBody>
      </p:sp>
      <p:sp>
        <p:nvSpPr>
          <p:cNvPr id="9" name="Rectangle 8">
            <a:extLst>
              <a:ext uri="{FF2B5EF4-FFF2-40B4-BE49-F238E27FC236}">
                <a16:creationId xmlns:a16="http://schemas.microsoft.com/office/drawing/2014/main" id="{5E7D8666-D50B-4214-AFCF-5E3E325C07F5}"/>
              </a:ext>
            </a:extLst>
          </p:cNvPr>
          <p:cNvSpPr/>
          <p:nvPr/>
        </p:nvSpPr>
        <p:spPr>
          <a:xfrm>
            <a:off x="8100269" y="1005342"/>
            <a:ext cx="2198038" cy="769441"/>
          </a:xfrm>
          <a:prstGeom prst="rect">
            <a:avLst/>
          </a:prstGeom>
        </p:spPr>
        <p:txBody>
          <a:bodyPr wrap="none">
            <a:spAutoFit/>
          </a:bodyPr>
          <a:lstStyle/>
          <a:p>
            <a:r>
              <a:rPr lang="en-US" sz="4400" dirty="0">
                <a:solidFill>
                  <a:schemeClr val="bg1"/>
                </a:solidFill>
              </a:rPr>
              <a:t>Our goal</a:t>
            </a:r>
          </a:p>
        </p:txBody>
      </p:sp>
      <p:sp>
        <p:nvSpPr>
          <p:cNvPr id="24" name="TextBox 23">
            <a:extLst>
              <a:ext uri="{FF2B5EF4-FFF2-40B4-BE49-F238E27FC236}">
                <a16:creationId xmlns:a16="http://schemas.microsoft.com/office/drawing/2014/main" id="{56BEDE83-D776-4218-8712-23E8B1C2015D}"/>
              </a:ext>
            </a:extLst>
          </p:cNvPr>
          <p:cNvSpPr txBox="1"/>
          <p:nvPr/>
        </p:nvSpPr>
        <p:spPr>
          <a:xfrm>
            <a:off x="-484856" y="6596390"/>
            <a:ext cx="3848583" cy="261610"/>
          </a:xfrm>
          <a:prstGeom prst="rect">
            <a:avLst/>
          </a:prstGeom>
          <a:noFill/>
        </p:spPr>
        <p:txBody>
          <a:bodyPr wrap="square" rtlCol="0">
            <a:spAutoFit/>
          </a:bodyPr>
          <a:lstStyle/>
          <a:p>
            <a:pPr algn="r"/>
            <a:r>
              <a:rPr lang="en-US" sz="1100" dirty="0">
                <a:solidFill>
                  <a:schemeClr val="bg1">
                    <a:lumMod val="85000"/>
                  </a:schemeClr>
                </a:solidFill>
              </a:rPr>
              <a:t>Image sourced from Emory university dining, via Google</a:t>
            </a:r>
          </a:p>
        </p:txBody>
      </p:sp>
    </p:spTree>
    <p:extLst>
      <p:ext uri="{BB962C8B-B14F-4D97-AF65-F5344CB8AC3E}">
        <p14:creationId xmlns:p14="http://schemas.microsoft.com/office/powerpoint/2010/main" val="3187655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22B155-232E-4523-B98C-E53B882EBC84}"/>
              </a:ext>
            </a:extLst>
          </p:cNvPr>
          <p:cNvSpPr>
            <a:spLocks noGrp="1"/>
          </p:cNvSpPr>
          <p:nvPr>
            <p:ph type="body" sz="quarter" idx="10"/>
          </p:nvPr>
        </p:nvSpPr>
        <p:spPr/>
        <p:txBody>
          <a:bodyPr vert="horz" lIns="91440" tIns="45720" rIns="91440" bIns="45720" rtlCol="0" anchor="ctr">
            <a:noAutofit/>
          </a:bodyPr>
          <a:lstStyle/>
          <a:p>
            <a:pPr algn="l">
              <a:lnSpc>
                <a:spcPct val="110000"/>
              </a:lnSpc>
            </a:pPr>
            <a:r>
              <a:rPr lang="en-US" sz="3200" dirty="0"/>
              <a:t>High utilization rates observed for global market and grill, with high service times at self-serve stations like salads and deli</a:t>
            </a:r>
          </a:p>
        </p:txBody>
      </p:sp>
      <p:pic>
        <p:nvPicPr>
          <p:cNvPr id="8" name="Picture 7">
            <a:extLst>
              <a:ext uri="{FF2B5EF4-FFF2-40B4-BE49-F238E27FC236}">
                <a16:creationId xmlns:a16="http://schemas.microsoft.com/office/drawing/2014/main" id="{4C8EB46B-096C-40BA-B573-41C31D8462D9}"/>
              </a:ext>
            </a:extLst>
          </p:cNvPr>
          <p:cNvPicPr>
            <a:picLocks noChangeAspect="1"/>
          </p:cNvPicPr>
          <p:nvPr/>
        </p:nvPicPr>
        <p:blipFill>
          <a:blip r:embed="rId2"/>
          <a:stretch>
            <a:fillRect/>
          </a:stretch>
        </p:blipFill>
        <p:spPr>
          <a:xfrm>
            <a:off x="6110127" y="1564640"/>
            <a:ext cx="4629348" cy="4734560"/>
          </a:xfrm>
          <a:prstGeom prst="rect">
            <a:avLst/>
          </a:prstGeom>
        </p:spPr>
      </p:pic>
      <p:pic>
        <p:nvPicPr>
          <p:cNvPr id="9" name="Picture 8">
            <a:extLst>
              <a:ext uri="{FF2B5EF4-FFF2-40B4-BE49-F238E27FC236}">
                <a16:creationId xmlns:a16="http://schemas.microsoft.com/office/drawing/2014/main" id="{9585E4FB-946A-4E88-8DBA-AE86B90A2D3A}"/>
              </a:ext>
            </a:extLst>
          </p:cNvPr>
          <p:cNvPicPr>
            <a:picLocks noChangeAspect="1"/>
          </p:cNvPicPr>
          <p:nvPr/>
        </p:nvPicPr>
        <p:blipFill>
          <a:blip r:embed="rId3"/>
          <a:stretch>
            <a:fillRect/>
          </a:stretch>
        </p:blipFill>
        <p:spPr>
          <a:xfrm>
            <a:off x="1359602" y="1564640"/>
            <a:ext cx="4631334" cy="4736592"/>
          </a:xfrm>
          <a:prstGeom prst="rect">
            <a:avLst/>
          </a:prstGeom>
        </p:spPr>
      </p:pic>
    </p:spTree>
    <p:extLst>
      <p:ext uri="{BB962C8B-B14F-4D97-AF65-F5344CB8AC3E}">
        <p14:creationId xmlns:p14="http://schemas.microsoft.com/office/powerpoint/2010/main" val="3005178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2">
            <a:extLst>
              <a:ext uri="{FF2B5EF4-FFF2-40B4-BE49-F238E27FC236}">
                <a16:creationId xmlns:a16="http://schemas.microsoft.com/office/drawing/2014/main" id="{632D97A6-4D37-4088-A9FD-84C4698D7B67}"/>
              </a:ext>
            </a:extLst>
          </p:cNvPr>
          <p:cNvSpPr/>
          <p:nvPr/>
        </p:nvSpPr>
        <p:spPr>
          <a:xfrm>
            <a:off x="1405121" y="1846163"/>
            <a:ext cx="2122127" cy="1819879"/>
          </a:xfrm>
          <a:prstGeom prst="roundRect">
            <a:avLst>
              <a:gd name="adj" fmla="val 80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자유형: 도형 51">
            <a:extLst>
              <a:ext uri="{FF2B5EF4-FFF2-40B4-BE49-F238E27FC236}">
                <a16:creationId xmlns:a16="http://schemas.microsoft.com/office/drawing/2014/main" id="{9AC929A2-E3CF-4C84-9596-6F3FB79605D3}"/>
              </a:ext>
            </a:extLst>
          </p:cNvPr>
          <p:cNvSpPr/>
          <p:nvPr/>
        </p:nvSpPr>
        <p:spPr>
          <a:xfrm>
            <a:off x="1025557" y="2266393"/>
            <a:ext cx="2881253" cy="3394414"/>
          </a:xfrm>
          <a:custGeom>
            <a:avLst/>
            <a:gdLst>
              <a:gd name="connsiteX0" fmla="*/ 134978 w 2160000"/>
              <a:gd name="connsiteY0" fmla="*/ 0 h 2304000"/>
              <a:gd name="connsiteX1" fmla="*/ 595169 w 2160000"/>
              <a:gd name="connsiteY1" fmla="*/ 0 h 2304000"/>
              <a:gd name="connsiteX2" fmla="*/ 603978 w 2160000"/>
              <a:gd name="connsiteY2" fmla="*/ 87383 h 2304000"/>
              <a:gd name="connsiteX3" fmla="*/ 1080000 w 2160000"/>
              <a:gd name="connsiteY3" fmla="*/ 475352 h 2304000"/>
              <a:gd name="connsiteX4" fmla="*/ 1556022 w 2160000"/>
              <a:gd name="connsiteY4" fmla="*/ 87383 h 2304000"/>
              <a:gd name="connsiteX5" fmla="*/ 1564831 w 2160000"/>
              <a:gd name="connsiteY5" fmla="*/ 0 h 2304000"/>
              <a:gd name="connsiteX6" fmla="*/ 2025022 w 2160000"/>
              <a:gd name="connsiteY6" fmla="*/ 0 h 2304000"/>
              <a:gd name="connsiteX7" fmla="*/ 2160000 w 2160000"/>
              <a:gd name="connsiteY7" fmla="*/ 134978 h 2304000"/>
              <a:gd name="connsiteX8" fmla="*/ 2160000 w 2160000"/>
              <a:gd name="connsiteY8" fmla="*/ 2169022 h 2304000"/>
              <a:gd name="connsiteX9" fmla="*/ 2025022 w 2160000"/>
              <a:gd name="connsiteY9" fmla="*/ 2304000 h 2304000"/>
              <a:gd name="connsiteX10" fmla="*/ 134978 w 2160000"/>
              <a:gd name="connsiteY10" fmla="*/ 2304000 h 2304000"/>
              <a:gd name="connsiteX11" fmla="*/ 0 w 2160000"/>
              <a:gd name="connsiteY11" fmla="*/ 2169022 h 2304000"/>
              <a:gd name="connsiteX12" fmla="*/ 0 w 2160000"/>
              <a:gd name="connsiteY12" fmla="*/ 134978 h 2304000"/>
              <a:gd name="connsiteX13" fmla="*/ 134978 w 2160000"/>
              <a:gd name="connsiteY13" fmla="*/ 0 h 23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0000" h="2304000">
                <a:moveTo>
                  <a:pt x="134978" y="0"/>
                </a:moveTo>
                <a:lnTo>
                  <a:pt x="595169" y="0"/>
                </a:lnTo>
                <a:lnTo>
                  <a:pt x="603978" y="87383"/>
                </a:lnTo>
                <a:cubicBezTo>
                  <a:pt x="649286" y="308797"/>
                  <a:pt x="845192" y="475352"/>
                  <a:pt x="1080000" y="475352"/>
                </a:cubicBezTo>
                <a:cubicBezTo>
                  <a:pt x="1314808" y="475352"/>
                  <a:pt x="1510715" y="308797"/>
                  <a:pt x="1556022" y="87383"/>
                </a:cubicBezTo>
                <a:lnTo>
                  <a:pt x="1564831" y="0"/>
                </a:lnTo>
                <a:lnTo>
                  <a:pt x="2025022" y="0"/>
                </a:lnTo>
                <a:cubicBezTo>
                  <a:pt x="2099568" y="0"/>
                  <a:pt x="2160000" y="60432"/>
                  <a:pt x="2160000" y="134978"/>
                </a:cubicBezTo>
                <a:lnTo>
                  <a:pt x="2160000" y="2169022"/>
                </a:lnTo>
                <a:cubicBezTo>
                  <a:pt x="2160000" y="2243568"/>
                  <a:pt x="2099568" y="2304000"/>
                  <a:pt x="2025022" y="2304000"/>
                </a:cubicBezTo>
                <a:lnTo>
                  <a:pt x="134978" y="2304000"/>
                </a:lnTo>
                <a:cubicBezTo>
                  <a:pt x="60432" y="2304000"/>
                  <a:pt x="0" y="2243568"/>
                  <a:pt x="0" y="2169022"/>
                </a:cubicBezTo>
                <a:lnTo>
                  <a:pt x="0" y="134978"/>
                </a:lnTo>
                <a:cubicBezTo>
                  <a:pt x="0" y="60432"/>
                  <a:pt x="60432" y="0"/>
                  <a:pt x="134978" y="0"/>
                </a:cubicBez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TextBox 32">
            <a:extLst>
              <a:ext uri="{FF2B5EF4-FFF2-40B4-BE49-F238E27FC236}">
                <a16:creationId xmlns:a16="http://schemas.microsoft.com/office/drawing/2014/main" id="{212D1BC1-4F01-49C4-8C50-8E0A9CF99DC1}"/>
              </a:ext>
            </a:extLst>
          </p:cNvPr>
          <p:cNvSpPr txBox="1"/>
          <p:nvPr/>
        </p:nvSpPr>
        <p:spPr>
          <a:xfrm>
            <a:off x="1108363" y="3924167"/>
            <a:ext cx="2764220" cy="1200329"/>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Analyzed data captured via point-of-sale system, dining hall observations, and customer surveys</a:t>
            </a:r>
          </a:p>
        </p:txBody>
      </p:sp>
      <p:sp>
        <p:nvSpPr>
          <p:cNvPr id="34" name="TextBox 33">
            <a:extLst>
              <a:ext uri="{FF2B5EF4-FFF2-40B4-BE49-F238E27FC236}">
                <a16:creationId xmlns:a16="http://schemas.microsoft.com/office/drawing/2014/main" id="{0668AC7A-6DD6-4944-820D-F54D132D9B8F}"/>
              </a:ext>
            </a:extLst>
          </p:cNvPr>
          <p:cNvSpPr txBox="1"/>
          <p:nvPr/>
        </p:nvSpPr>
        <p:spPr>
          <a:xfrm>
            <a:off x="1275340" y="3058727"/>
            <a:ext cx="2390760" cy="830997"/>
          </a:xfrm>
          <a:prstGeom prst="rect">
            <a:avLst/>
          </a:prstGeom>
          <a:noFill/>
        </p:spPr>
        <p:txBody>
          <a:bodyPr wrap="square" rtlCol="0">
            <a:spAutoFit/>
          </a:bodyPr>
          <a:lstStyle/>
          <a:p>
            <a:pPr algn="ctr"/>
            <a:r>
              <a:rPr lang="en-US" altLang="ko-KR" sz="2400" b="1" dirty="0">
                <a:solidFill>
                  <a:schemeClr val="accent1"/>
                </a:solidFill>
                <a:cs typeface="Arial" pitchFamily="34" charset="0"/>
              </a:rPr>
              <a:t>Data capture &amp; processing</a:t>
            </a:r>
            <a:endParaRPr lang="ko-KR" altLang="en-US" sz="2400" b="1" dirty="0">
              <a:solidFill>
                <a:schemeClr val="accent1"/>
              </a:solidFill>
              <a:cs typeface="Arial" pitchFamily="34" charset="0"/>
            </a:endParaRPr>
          </a:p>
        </p:txBody>
      </p:sp>
      <p:sp>
        <p:nvSpPr>
          <p:cNvPr id="35" name="Rounded Rectangle 8">
            <a:extLst>
              <a:ext uri="{FF2B5EF4-FFF2-40B4-BE49-F238E27FC236}">
                <a16:creationId xmlns:a16="http://schemas.microsoft.com/office/drawing/2014/main" id="{882F8579-A244-491D-859E-00B1EC27FCDF}"/>
              </a:ext>
            </a:extLst>
          </p:cNvPr>
          <p:cNvSpPr/>
          <p:nvPr/>
        </p:nvSpPr>
        <p:spPr>
          <a:xfrm>
            <a:off x="5034937" y="1846163"/>
            <a:ext cx="2122127" cy="1819879"/>
          </a:xfrm>
          <a:prstGeom prst="roundRect">
            <a:avLst>
              <a:gd name="adj" fmla="val 806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6" name="자유형: 도형 54">
            <a:extLst>
              <a:ext uri="{FF2B5EF4-FFF2-40B4-BE49-F238E27FC236}">
                <a16:creationId xmlns:a16="http://schemas.microsoft.com/office/drawing/2014/main" id="{1027313B-E30B-4160-88AA-0054F0CF8EA8}"/>
              </a:ext>
            </a:extLst>
          </p:cNvPr>
          <p:cNvSpPr/>
          <p:nvPr/>
        </p:nvSpPr>
        <p:spPr>
          <a:xfrm>
            <a:off x="4655373" y="2266393"/>
            <a:ext cx="2881253" cy="3394414"/>
          </a:xfrm>
          <a:custGeom>
            <a:avLst/>
            <a:gdLst>
              <a:gd name="connsiteX0" fmla="*/ 134978 w 2160000"/>
              <a:gd name="connsiteY0" fmla="*/ 0 h 2304000"/>
              <a:gd name="connsiteX1" fmla="*/ 595169 w 2160000"/>
              <a:gd name="connsiteY1" fmla="*/ 0 h 2304000"/>
              <a:gd name="connsiteX2" fmla="*/ 603978 w 2160000"/>
              <a:gd name="connsiteY2" fmla="*/ 87383 h 2304000"/>
              <a:gd name="connsiteX3" fmla="*/ 1080000 w 2160000"/>
              <a:gd name="connsiteY3" fmla="*/ 475352 h 2304000"/>
              <a:gd name="connsiteX4" fmla="*/ 1556022 w 2160000"/>
              <a:gd name="connsiteY4" fmla="*/ 87383 h 2304000"/>
              <a:gd name="connsiteX5" fmla="*/ 1564831 w 2160000"/>
              <a:gd name="connsiteY5" fmla="*/ 0 h 2304000"/>
              <a:gd name="connsiteX6" fmla="*/ 2025022 w 2160000"/>
              <a:gd name="connsiteY6" fmla="*/ 0 h 2304000"/>
              <a:gd name="connsiteX7" fmla="*/ 2160000 w 2160000"/>
              <a:gd name="connsiteY7" fmla="*/ 134978 h 2304000"/>
              <a:gd name="connsiteX8" fmla="*/ 2160000 w 2160000"/>
              <a:gd name="connsiteY8" fmla="*/ 2169022 h 2304000"/>
              <a:gd name="connsiteX9" fmla="*/ 2025022 w 2160000"/>
              <a:gd name="connsiteY9" fmla="*/ 2304000 h 2304000"/>
              <a:gd name="connsiteX10" fmla="*/ 134978 w 2160000"/>
              <a:gd name="connsiteY10" fmla="*/ 2304000 h 2304000"/>
              <a:gd name="connsiteX11" fmla="*/ 0 w 2160000"/>
              <a:gd name="connsiteY11" fmla="*/ 2169022 h 2304000"/>
              <a:gd name="connsiteX12" fmla="*/ 0 w 2160000"/>
              <a:gd name="connsiteY12" fmla="*/ 134978 h 2304000"/>
              <a:gd name="connsiteX13" fmla="*/ 134978 w 2160000"/>
              <a:gd name="connsiteY13" fmla="*/ 0 h 23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0000" h="2304000">
                <a:moveTo>
                  <a:pt x="134978" y="0"/>
                </a:moveTo>
                <a:lnTo>
                  <a:pt x="595169" y="0"/>
                </a:lnTo>
                <a:lnTo>
                  <a:pt x="603978" y="87383"/>
                </a:lnTo>
                <a:cubicBezTo>
                  <a:pt x="649285" y="308797"/>
                  <a:pt x="845192" y="475352"/>
                  <a:pt x="1080000" y="475352"/>
                </a:cubicBezTo>
                <a:cubicBezTo>
                  <a:pt x="1314808" y="475352"/>
                  <a:pt x="1510715" y="308797"/>
                  <a:pt x="1556022" y="87383"/>
                </a:cubicBezTo>
                <a:lnTo>
                  <a:pt x="1564831" y="0"/>
                </a:lnTo>
                <a:lnTo>
                  <a:pt x="2025022" y="0"/>
                </a:lnTo>
                <a:cubicBezTo>
                  <a:pt x="2099568" y="0"/>
                  <a:pt x="2160000" y="60432"/>
                  <a:pt x="2160000" y="134978"/>
                </a:cubicBezTo>
                <a:lnTo>
                  <a:pt x="2160000" y="2169022"/>
                </a:lnTo>
                <a:cubicBezTo>
                  <a:pt x="2160000" y="2243568"/>
                  <a:pt x="2099568" y="2304000"/>
                  <a:pt x="2025022" y="2304000"/>
                </a:cubicBezTo>
                <a:lnTo>
                  <a:pt x="134978" y="2304000"/>
                </a:lnTo>
                <a:cubicBezTo>
                  <a:pt x="60432" y="2304000"/>
                  <a:pt x="0" y="2243568"/>
                  <a:pt x="0" y="2169022"/>
                </a:cubicBezTo>
                <a:lnTo>
                  <a:pt x="0" y="134978"/>
                </a:lnTo>
                <a:cubicBezTo>
                  <a:pt x="0" y="60432"/>
                  <a:pt x="60432" y="0"/>
                  <a:pt x="134978" y="0"/>
                </a:cubicBez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TextBox 36">
            <a:extLst>
              <a:ext uri="{FF2B5EF4-FFF2-40B4-BE49-F238E27FC236}">
                <a16:creationId xmlns:a16="http://schemas.microsoft.com/office/drawing/2014/main" id="{B26DCC1D-3AA8-4C30-AC7D-9FBED3105699}"/>
              </a:ext>
            </a:extLst>
          </p:cNvPr>
          <p:cNvSpPr txBox="1"/>
          <p:nvPr/>
        </p:nvSpPr>
        <p:spPr>
          <a:xfrm>
            <a:off x="4655373" y="3924167"/>
            <a:ext cx="2880360" cy="1477328"/>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Simulated queuing operations with 20,000+ customers in-and-out of DUC-ling, based on dining patterns during dinner</a:t>
            </a:r>
          </a:p>
        </p:txBody>
      </p:sp>
      <p:sp>
        <p:nvSpPr>
          <p:cNvPr id="38" name="TextBox 37">
            <a:extLst>
              <a:ext uri="{FF2B5EF4-FFF2-40B4-BE49-F238E27FC236}">
                <a16:creationId xmlns:a16="http://schemas.microsoft.com/office/drawing/2014/main" id="{6BE63C5A-8486-4A48-BD06-88DE058FFBCD}"/>
              </a:ext>
            </a:extLst>
          </p:cNvPr>
          <p:cNvSpPr txBox="1"/>
          <p:nvPr/>
        </p:nvSpPr>
        <p:spPr>
          <a:xfrm>
            <a:off x="4900620" y="3058727"/>
            <a:ext cx="2390760" cy="830997"/>
          </a:xfrm>
          <a:prstGeom prst="rect">
            <a:avLst/>
          </a:prstGeom>
          <a:noFill/>
        </p:spPr>
        <p:txBody>
          <a:bodyPr wrap="square" rtlCol="0">
            <a:spAutoFit/>
          </a:bodyPr>
          <a:lstStyle/>
          <a:p>
            <a:pPr algn="ctr"/>
            <a:r>
              <a:rPr lang="en-US" altLang="ko-KR" sz="2400" b="1" dirty="0">
                <a:solidFill>
                  <a:schemeClr val="accent2"/>
                </a:solidFill>
                <a:cs typeface="Arial" pitchFamily="34" charset="0"/>
              </a:rPr>
              <a:t>Queue </a:t>
            </a:r>
          </a:p>
          <a:p>
            <a:pPr algn="ctr"/>
            <a:r>
              <a:rPr lang="en-US" altLang="ko-KR" sz="2400" b="1" dirty="0">
                <a:solidFill>
                  <a:schemeClr val="accent2"/>
                </a:solidFill>
                <a:cs typeface="Arial" pitchFamily="34" charset="0"/>
              </a:rPr>
              <a:t>simulation</a:t>
            </a:r>
            <a:endParaRPr lang="ko-KR" altLang="en-US" sz="2400" b="1" dirty="0">
              <a:solidFill>
                <a:schemeClr val="accent2"/>
              </a:solidFill>
              <a:cs typeface="Arial" pitchFamily="34" charset="0"/>
            </a:endParaRPr>
          </a:p>
        </p:txBody>
      </p:sp>
      <p:sp>
        <p:nvSpPr>
          <p:cNvPr id="39" name="Rounded Rectangle 14">
            <a:extLst>
              <a:ext uri="{FF2B5EF4-FFF2-40B4-BE49-F238E27FC236}">
                <a16:creationId xmlns:a16="http://schemas.microsoft.com/office/drawing/2014/main" id="{A9595DF0-745E-4BDC-AED9-67968F2D18C1}"/>
              </a:ext>
            </a:extLst>
          </p:cNvPr>
          <p:cNvSpPr/>
          <p:nvPr/>
        </p:nvSpPr>
        <p:spPr>
          <a:xfrm>
            <a:off x="8664754" y="1846163"/>
            <a:ext cx="2122127" cy="1819879"/>
          </a:xfrm>
          <a:prstGeom prst="roundRect">
            <a:avLst>
              <a:gd name="adj" fmla="val 806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0" name="TextBox 39">
            <a:extLst>
              <a:ext uri="{FF2B5EF4-FFF2-40B4-BE49-F238E27FC236}">
                <a16:creationId xmlns:a16="http://schemas.microsoft.com/office/drawing/2014/main" id="{EE942CE3-61A9-4749-9D9C-7C83FAD54AE0}"/>
              </a:ext>
            </a:extLst>
          </p:cNvPr>
          <p:cNvSpPr txBox="1"/>
          <p:nvPr/>
        </p:nvSpPr>
        <p:spPr>
          <a:xfrm>
            <a:off x="9303768" y="1900543"/>
            <a:ext cx="844099" cy="769442"/>
          </a:xfrm>
          <a:prstGeom prst="rect">
            <a:avLst/>
          </a:prstGeom>
          <a:noFill/>
        </p:spPr>
        <p:txBody>
          <a:bodyPr wrap="square" rtlCol="0">
            <a:spAutoFit/>
          </a:bodyPr>
          <a:lstStyle/>
          <a:p>
            <a:pPr algn="ctr"/>
            <a:endParaRPr lang="ko-KR" altLang="en-US" sz="4400" b="1" dirty="0">
              <a:solidFill>
                <a:schemeClr val="bg1"/>
              </a:solidFill>
              <a:cs typeface="Arial" pitchFamily="34" charset="0"/>
            </a:endParaRPr>
          </a:p>
        </p:txBody>
      </p:sp>
      <p:sp>
        <p:nvSpPr>
          <p:cNvPr id="41" name="자유형: 도형 53">
            <a:extLst>
              <a:ext uri="{FF2B5EF4-FFF2-40B4-BE49-F238E27FC236}">
                <a16:creationId xmlns:a16="http://schemas.microsoft.com/office/drawing/2014/main" id="{134CB931-EC6E-4DD0-92EA-40141CE007B5}"/>
              </a:ext>
            </a:extLst>
          </p:cNvPr>
          <p:cNvSpPr/>
          <p:nvPr/>
        </p:nvSpPr>
        <p:spPr>
          <a:xfrm>
            <a:off x="8285190" y="2266393"/>
            <a:ext cx="2881253" cy="3394414"/>
          </a:xfrm>
          <a:custGeom>
            <a:avLst/>
            <a:gdLst>
              <a:gd name="connsiteX0" fmla="*/ 134978 w 2160000"/>
              <a:gd name="connsiteY0" fmla="*/ 0 h 2304000"/>
              <a:gd name="connsiteX1" fmla="*/ 595169 w 2160000"/>
              <a:gd name="connsiteY1" fmla="*/ 0 h 2304000"/>
              <a:gd name="connsiteX2" fmla="*/ 603978 w 2160000"/>
              <a:gd name="connsiteY2" fmla="*/ 87383 h 2304000"/>
              <a:gd name="connsiteX3" fmla="*/ 1080000 w 2160000"/>
              <a:gd name="connsiteY3" fmla="*/ 475352 h 2304000"/>
              <a:gd name="connsiteX4" fmla="*/ 1556022 w 2160000"/>
              <a:gd name="connsiteY4" fmla="*/ 87383 h 2304000"/>
              <a:gd name="connsiteX5" fmla="*/ 1564831 w 2160000"/>
              <a:gd name="connsiteY5" fmla="*/ 0 h 2304000"/>
              <a:gd name="connsiteX6" fmla="*/ 2025022 w 2160000"/>
              <a:gd name="connsiteY6" fmla="*/ 0 h 2304000"/>
              <a:gd name="connsiteX7" fmla="*/ 2160000 w 2160000"/>
              <a:gd name="connsiteY7" fmla="*/ 134978 h 2304000"/>
              <a:gd name="connsiteX8" fmla="*/ 2160000 w 2160000"/>
              <a:gd name="connsiteY8" fmla="*/ 2169022 h 2304000"/>
              <a:gd name="connsiteX9" fmla="*/ 2025022 w 2160000"/>
              <a:gd name="connsiteY9" fmla="*/ 2304000 h 2304000"/>
              <a:gd name="connsiteX10" fmla="*/ 134978 w 2160000"/>
              <a:gd name="connsiteY10" fmla="*/ 2304000 h 2304000"/>
              <a:gd name="connsiteX11" fmla="*/ 0 w 2160000"/>
              <a:gd name="connsiteY11" fmla="*/ 2169022 h 2304000"/>
              <a:gd name="connsiteX12" fmla="*/ 0 w 2160000"/>
              <a:gd name="connsiteY12" fmla="*/ 134978 h 2304000"/>
              <a:gd name="connsiteX13" fmla="*/ 134978 w 2160000"/>
              <a:gd name="connsiteY13" fmla="*/ 0 h 23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0000" h="2304000">
                <a:moveTo>
                  <a:pt x="134978" y="0"/>
                </a:moveTo>
                <a:lnTo>
                  <a:pt x="595169" y="0"/>
                </a:lnTo>
                <a:lnTo>
                  <a:pt x="603978" y="87383"/>
                </a:lnTo>
                <a:cubicBezTo>
                  <a:pt x="649285" y="308797"/>
                  <a:pt x="845192" y="475352"/>
                  <a:pt x="1080000" y="475352"/>
                </a:cubicBezTo>
                <a:cubicBezTo>
                  <a:pt x="1314808" y="475352"/>
                  <a:pt x="1510715" y="308797"/>
                  <a:pt x="1556022" y="87383"/>
                </a:cubicBezTo>
                <a:lnTo>
                  <a:pt x="1564831" y="0"/>
                </a:lnTo>
                <a:lnTo>
                  <a:pt x="2025022" y="0"/>
                </a:lnTo>
                <a:cubicBezTo>
                  <a:pt x="2099568" y="0"/>
                  <a:pt x="2160000" y="60432"/>
                  <a:pt x="2160000" y="134978"/>
                </a:cubicBezTo>
                <a:lnTo>
                  <a:pt x="2160000" y="2169022"/>
                </a:lnTo>
                <a:cubicBezTo>
                  <a:pt x="2160000" y="2243568"/>
                  <a:pt x="2099568" y="2304000"/>
                  <a:pt x="2025022" y="2304000"/>
                </a:cubicBezTo>
                <a:lnTo>
                  <a:pt x="134978" y="2304000"/>
                </a:lnTo>
                <a:cubicBezTo>
                  <a:pt x="60432" y="2304000"/>
                  <a:pt x="0" y="2243568"/>
                  <a:pt x="0" y="2169022"/>
                </a:cubicBezTo>
                <a:lnTo>
                  <a:pt x="0" y="134978"/>
                </a:lnTo>
                <a:cubicBezTo>
                  <a:pt x="0" y="60432"/>
                  <a:pt x="60432" y="0"/>
                  <a:pt x="134978" y="0"/>
                </a:cubicBez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TextBox 41">
            <a:extLst>
              <a:ext uri="{FF2B5EF4-FFF2-40B4-BE49-F238E27FC236}">
                <a16:creationId xmlns:a16="http://schemas.microsoft.com/office/drawing/2014/main" id="{3047D004-246A-4C23-8D60-BC5502924E74}"/>
              </a:ext>
            </a:extLst>
          </p:cNvPr>
          <p:cNvSpPr txBox="1"/>
          <p:nvPr/>
        </p:nvSpPr>
        <p:spPr>
          <a:xfrm>
            <a:off x="8305390" y="3924167"/>
            <a:ext cx="2840852" cy="1477328"/>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Used theoretical frameworks to verify model, and validated results based on business understanding and observational data</a:t>
            </a:r>
          </a:p>
        </p:txBody>
      </p:sp>
      <p:sp>
        <p:nvSpPr>
          <p:cNvPr id="43" name="TextBox 42">
            <a:extLst>
              <a:ext uri="{FF2B5EF4-FFF2-40B4-BE49-F238E27FC236}">
                <a16:creationId xmlns:a16="http://schemas.microsoft.com/office/drawing/2014/main" id="{35D3AC24-7B09-44A2-991D-296F69E41336}"/>
              </a:ext>
            </a:extLst>
          </p:cNvPr>
          <p:cNvSpPr txBox="1"/>
          <p:nvPr/>
        </p:nvSpPr>
        <p:spPr>
          <a:xfrm>
            <a:off x="8601318" y="3058727"/>
            <a:ext cx="2390760" cy="830997"/>
          </a:xfrm>
          <a:prstGeom prst="rect">
            <a:avLst/>
          </a:prstGeom>
          <a:noFill/>
        </p:spPr>
        <p:txBody>
          <a:bodyPr wrap="square" rtlCol="0">
            <a:spAutoFit/>
          </a:bodyPr>
          <a:lstStyle/>
          <a:p>
            <a:pPr algn="ctr"/>
            <a:r>
              <a:rPr lang="en-US" altLang="ko-KR" sz="2400" b="1" dirty="0">
                <a:solidFill>
                  <a:schemeClr val="accent3"/>
                </a:solidFill>
                <a:cs typeface="Arial" pitchFamily="34" charset="0"/>
              </a:rPr>
              <a:t>Verification &amp; validation</a:t>
            </a:r>
            <a:endParaRPr lang="ko-KR" altLang="en-US" sz="2400" b="1" dirty="0">
              <a:solidFill>
                <a:schemeClr val="accent3"/>
              </a:solidFill>
              <a:cs typeface="Arial" pitchFamily="34" charset="0"/>
            </a:endParaRPr>
          </a:p>
        </p:txBody>
      </p:sp>
      <p:sp>
        <p:nvSpPr>
          <p:cNvPr id="44" name="Block Arc 41">
            <a:extLst>
              <a:ext uri="{FF2B5EF4-FFF2-40B4-BE49-F238E27FC236}">
                <a16:creationId xmlns:a16="http://schemas.microsoft.com/office/drawing/2014/main" id="{E1DB201F-25D6-4AE2-B873-CEE44102A886}"/>
              </a:ext>
            </a:extLst>
          </p:cNvPr>
          <p:cNvSpPr/>
          <p:nvPr/>
        </p:nvSpPr>
        <p:spPr>
          <a:xfrm>
            <a:off x="2208811" y="2004114"/>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5" name="Parallelogram 30">
            <a:extLst>
              <a:ext uri="{FF2B5EF4-FFF2-40B4-BE49-F238E27FC236}">
                <a16:creationId xmlns:a16="http://schemas.microsoft.com/office/drawing/2014/main" id="{89B418C1-FB61-4B9E-9CC5-3326235760C0}"/>
              </a:ext>
            </a:extLst>
          </p:cNvPr>
          <p:cNvSpPr/>
          <p:nvPr/>
        </p:nvSpPr>
        <p:spPr>
          <a:xfrm flipH="1">
            <a:off x="9539210" y="2008268"/>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46" name="Oval 25">
            <a:extLst>
              <a:ext uri="{FF2B5EF4-FFF2-40B4-BE49-F238E27FC236}">
                <a16:creationId xmlns:a16="http://schemas.microsoft.com/office/drawing/2014/main" id="{106FB1D3-1B4E-440D-B824-0E77B6995C8B}"/>
              </a:ext>
            </a:extLst>
          </p:cNvPr>
          <p:cNvSpPr>
            <a:spLocks noChangeAspect="1"/>
          </p:cNvSpPr>
          <p:nvPr/>
        </p:nvSpPr>
        <p:spPr>
          <a:xfrm>
            <a:off x="5831455" y="2004114"/>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Text Placeholder 1">
            <a:extLst>
              <a:ext uri="{FF2B5EF4-FFF2-40B4-BE49-F238E27FC236}">
                <a16:creationId xmlns:a16="http://schemas.microsoft.com/office/drawing/2014/main" id="{049464D7-4BE1-4849-9A30-5A8BBB2F3A83}"/>
              </a:ext>
            </a:extLst>
          </p:cNvPr>
          <p:cNvSpPr txBox="1">
            <a:spLocks/>
          </p:cNvSpPr>
          <p:nvPr/>
        </p:nvSpPr>
        <p:spPr>
          <a:xfrm>
            <a:off x="323529" y="432930"/>
            <a:ext cx="11573197" cy="72424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3200" dirty="0"/>
              <a:t>Our process involved 3 key steps for model creation and validation</a:t>
            </a:r>
          </a:p>
        </p:txBody>
      </p:sp>
    </p:spTree>
    <p:extLst>
      <p:ext uri="{BB962C8B-B14F-4D97-AF65-F5344CB8AC3E}">
        <p14:creationId xmlns:p14="http://schemas.microsoft.com/office/powerpoint/2010/main" val="316523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69B41A-2443-43DE-9719-DCF60A611FA5}"/>
              </a:ext>
            </a:extLst>
          </p:cNvPr>
          <p:cNvSpPr>
            <a:spLocks noGrp="1"/>
          </p:cNvSpPr>
          <p:nvPr>
            <p:ph type="body" sz="quarter" idx="10"/>
          </p:nvPr>
        </p:nvSpPr>
        <p:spPr>
          <a:xfrm>
            <a:off x="323529" y="432930"/>
            <a:ext cx="11573197" cy="724247"/>
          </a:xfrm>
        </p:spPr>
        <p:txBody>
          <a:bodyPr>
            <a:noAutofit/>
          </a:bodyPr>
          <a:lstStyle/>
          <a:p>
            <a:pPr algn="l"/>
            <a:r>
              <a:rPr lang="en-US" sz="3200" dirty="0"/>
              <a:t>We used arrival and service time data to identify underlying distributions</a:t>
            </a:r>
          </a:p>
        </p:txBody>
      </p:sp>
      <p:sp>
        <p:nvSpPr>
          <p:cNvPr id="4" name="Rounded Rectangle 2">
            <a:extLst>
              <a:ext uri="{FF2B5EF4-FFF2-40B4-BE49-F238E27FC236}">
                <a16:creationId xmlns:a16="http://schemas.microsoft.com/office/drawing/2014/main" id="{AB9C9B3B-AE69-4733-B22F-68D7B5B360C4}"/>
              </a:ext>
            </a:extLst>
          </p:cNvPr>
          <p:cNvSpPr/>
          <p:nvPr/>
        </p:nvSpPr>
        <p:spPr>
          <a:xfrm rot="10800000">
            <a:off x="10931405" y="0"/>
            <a:ext cx="1270803" cy="11971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5" name="Block Arc 41">
            <a:extLst>
              <a:ext uri="{FF2B5EF4-FFF2-40B4-BE49-F238E27FC236}">
                <a16:creationId xmlns:a16="http://schemas.microsoft.com/office/drawing/2014/main" id="{B7605AF7-145A-4FFB-8526-72F1DC6A3D2A}"/>
              </a:ext>
            </a:extLst>
          </p:cNvPr>
          <p:cNvSpPr/>
          <p:nvPr/>
        </p:nvSpPr>
        <p:spPr>
          <a:xfrm>
            <a:off x="11620254" y="95778"/>
            <a:ext cx="457200" cy="457200"/>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3" name="Rectangle 4">
            <a:extLst>
              <a:ext uri="{FF2B5EF4-FFF2-40B4-BE49-F238E27FC236}">
                <a16:creationId xmlns:a16="http://schemas.microsoft.com/office/drawing/2014/main" id="{F6C629EC-4FF2-403C-BE85-46945C9C1B84}"/>
              </a:ext>
            </a:extLst>
          </p:cNvPr>
          <p:cNvSpPr/>
          <p:nvPr/>
        </p:nvSpPr>
        <p:spPr>
          <a:xfrm>
            <a:off x="456475" y="1678327"/>
            <a:ext cx="3091005" cy="4701673"/>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 name="connsiteX0" fmla="*/ 1770943 w 2295026"/>
              <a:gd name="connsiteY0" fmla="*/ 1001724 h 1008112"/>
              <a:gd name="connsiteX1" fmla="*/ 0 w 2295026"/>
              <a:gd name="connsiteY1" fmla="*/ 1008112 h 1008112"/>
              <a:gd name="connsiteX2" fmla="*/ 0 w 2295026"/>
              <a:gd name="connsiteY2" fmla="*/ 0 h 1008112"/>
              <a:gd name="connsiteX3" fmla="*/ 2295026 w 2295026"/>
              <a:gd name="connsiteY3" fmla="*/ 255 h 1008112"/>
            </a:gdLst>
            <a:ahLst/>
            <a:cxnLst>
              <a:cxn ang="0">
                <a:pos x="connsiteX0" y="connsiteY0"/>
              </a:cxn>
              <a:cxn ang="0">
                <a:pos x="connsiteX1" y="connsiteY1"/>
              </a:cxn>
              <a:cxn ang="0">
                <a:pos x="connsiteX2" y="connsiteY2"/>
              </a:cxn>
              <a:cxn ang="0">
                <a:pos x="connsiteX3" y="connsiteY3"/>
              </a:cxn>
            </a:cxnLst>
            <a:rect l="l" t="t" r="r" b="b"/>
            <a:pathLst>
              <a:path w="2295026" h="1008112">
                <a:moveTo>
                  <a:pt x="1770943" y="1001724"/>
                </a:moveTo>
                <a:lnTo>
                  <a:pt x="0" y="1008112"/>
                </a:lnTo>
                <a:lnTo>
                  <a:pt x="0" y="0"/>
                </a:lnTo>
                <a:lnTo>
                  <a:pt x="2295026" y="255"/>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ectangle 13">
            <a:extLst>
              <a:ext uri="{FF2B5EF4-FFF2-40B4-BE49-F238E27FC236}">
                <a16:creationId xmlns:a16="http://schemas.microsoft.com/office/drawing/2014/main" id="{74AF4498-8ECB-489B-81DC-C20BDD00A741}"/>
              </a:ext>
            </a:extLst>
          </p:cNvPr>
          <p:cNvSpPr/>
          <p:nvPr/>
        </p:nvSpPr>
        <p:spPr>
          <a:xfrm>
            <a:off x="600557" y="1844314"/>
            <a:ext cx="2759381" cy="4339650"/>
          </a:xfrm>
          <a:prstGeom prst="rect">
            <a:avLst/>
          </a:prstGeom>
        </p:spPr>
        <p:txBody>
          <a:bodyPr wrap="square">
            <a:spAutoFit/>
          </a:bodyPr>
          <a:lstStyle/>
          <a:p>
            <a:r>
              <a:rPr lang="en-US" dirty="0"/>
              <a:t>Obtained data on the following stations</a:t>
            </a:r>
          </a:p>
          <a:p>
            <a:endParaRPr lang="en-US" sz="600" b="1" dirty="0"/>
          </a:p>
          <a:p>
            <a:pPr marL="285750" indent="-285750">
              <a:buFont typeface="Arial" panose="020B0604020202020204" pitchFamily="34" charset="0"/>
              <a:buChar char="•"/>
            </a:pPr>
            <a:r>
              <a:rPr lang="en-US" b="1" dirty="0"/>
              <a:t>Services times at 12 food stations</a:t>
            </a:r>
          </a:p>
          <a:p>
            <a:pPr marL="285750" indent="-285750">
              <a:buFont typeface="Arial" panose="020B0604020202020204" pitchFamily="34" charset="0"/>
              <a:buChar char="•"/>
            </a:pPr>
            <a:r>
              <a:rPr lang="en-US" dirty="0"/>
              <a:t>Holding time at tables</a:t>
            </a:r>
          </a:p>
          <a:p>
            <a:pPr marL="285750" indent="-285750">
              <a:buFont typeface="Arial" panose="020B0604020202020204" pitchFamily="34" charset="0"/>
              <a:buChar char="•"/>
            </a:pPr>
            <a:r>
              <a:rPr lang="en-US" b="1" dirty="0"/>
              <a:t>Inter-arrival times </a:t>
            </a:r>
            <a:r>
              <a:rPr lang="en-US" dirty="0"/>
              <a:t>at point-of-sale system</a:t>
            </a:r>
          </a:p>
          <a:p>
            <a:pPr marL="285750" indent="-285750">
              <a:buFont typeface="Arial" panose="020B0604020202020204" pitchFamily="34" charset="0"/>
              <a:buChar char="•"/>
            </a:pPr>
            <a:endParaRPr lang="en-US" dirty="0"/>
          </a:p>
          <a:p>
            <a:r>
              <a:rPr lang="en-US" dirty="0"/>
              <a:t>For other stations</a:t>
            </a:r>
          </a:p>
          <a:p>
            <a:pPr marL="285750" indent="-285750">
              <a:buFont typeface="Arial" panose="020B0604020202020204" pitchFamily="34" charset="0"/>
              <a:buChar char="•"/>
            </a:pPr>
            <a:r>
              <a:rPr lang="en-US" b="1" dirty="0"/>
              <a:t>Made reasonable assumptions</a:t>
            </a:r>
            <a:r>
              <a:rPr lang="en-US" dirty="0"/>
              <a:t> e.g. 5 seconds to grab a tray</a:t>
            </a:r>
          </a:p>
          <a:p>
            <a:pPr marL="285750" indent="-285750">
              <a:buFont typeface="Arial" panose="020B0604020202020204" pitchFamily="34" charset="0"/>
              <a:buChar char="•"/>
            </a:pPr>
            <a:r>
              <a:rPr lang="en-US" b="1" dirty="0"/>
              <a:t>Excluded a few stations </a:t>
            </a:r>
            <a:r>
              <a:rPr lang="en-US" dirty="0"/>
              <a:t>that have low popularity e.g. kosher</a:t>
            </a:r>
          </a:p>
        </p:txBody>
      </p:sp>
      <p:sp>
        <p:nvSpPr>
          <p:cNvPr id="15" name="Rectangle 4">
            <a:extLst>
              <a:ext uri="{FF2B5EF4-FFF2-40B4-BE49-F238E27FC236}">
                <a16:creationId xmlns:a16="http://schemas.microsoft.com/office/drawing/2014/main" id="{D6026F26-A2E8-404C-91CA-90AE190C87BB}"/>
              </a:ext>
            </a:extLst>
          </p:cNvPr>
          <p:cNvSpPr/>
          <p:nvPr/>
        </p:nvSpPr>
        <p:spPr>
          <a:xfrm>
            <a:off x="3860150" y="1678327"/>
            <a:ext cx="7950604" cy="4701673"/>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 name="connsiteX0" fmla="*/ 1770943 w 2295026"/>
              <a:gd name="connsiteY0" fmla="*/ 1001724 h 1008112"/>
              <a:gd name="connsiteX1" fmla="*/ 0 w 2295026"/>
              <a:gd name="connsiteY1" fmla="*/ 1008112 h 1008112"/>
              <a:gd name="connsiteX2" fmla="*/ 0 w 2295026"/>
              <a:gd name="connsiteY2" fmla="*/ 0 h 1008112"/>
              <a:gd name="connsiteX3" fmla="*/ 2295026 w 2295026"/>
              <a:gd name="connsiteY3" fmla="*/ 255 h 1008112"/>
            </a:gdLst>
            <a:ahLst/>
            <a:cxnLst>
              <a:cxn ang="0">
                <a:pos x="connsiteX0" y="connsiteY0"/>
              </a:cxn>
              <a:cxn ang="0">
                <a:pos x="connsiteX1" y="connsiteY1"/>
              </a:cxn>
              <a:cxn ang="0">
                <a:pos x="connsiteX2" y="connsiteY2"/>
              </a:cxn>
              <a:cxn ang="0">
                <a:pos x="connsiteX3" y="connsiteY3"/>
              </a:cxn>
            </a:cxnLst>
            <a:rect l="l" t="t" r="r" b="b"/>
            <a:pathLst>
              <a:path w="2295026" h="1008112">
                <a:moveTo>
                  <a:pt x="1770943" y="1001724"/>
                </a:moveTo>
                <a:lnTo>
                  <a:pt x="0" y="1008112"/>
                </a:lnTo>
                <a:lnTo>
                  <a:pt x="0" y="0"/>
                </a:lnTo>
                <a:lnTo>
                  <a:pt x="2295026" y="255"/>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15">
            <a:extLst>
              <a:ext uri="{FF2B5EF4-FFF2-40B4-BE49-F238E27FC236}">
                <a16:creationId xmlns:a16="http://schemas.microsoft.com/office/drawing/2014/main" id="{F494E186-520F-427B-9AEB-CB6C3E847815}"/>
              </a:ext>
            </a:extLst>
          </p:cNvPr>
          <p:cNvSpPr/>
          <p:nvPr/>
        </p:nvSpPr>
        <p:spPr>
          <a:xfrm>
            <a:off x="4069822" y="1844314"/>
            <a:ext cx="3086582" cy="4339650"/>
          </a:xfrm>
          <a:prstGeom prst="rect">
            <a:avLst/>
          </a:prstGeom>
        </p:spPr>
        <p:txBody>
          <a:bodyPr wrap="square">
            <a:spAutoFit/>
          </a:bodyPr>
          <a:lstStyle/>
          <a:p>
            <a:r>
              <a:rPr lang="en-US" altLang="ko-KR" dirty="0">
                <a:solidFill>
                  <a:schemeClr val="tx1">
                    <a:lumMod val="75000"/>
                    <a:lumOff val="25000"/>
                  </a:schemeClr>
                </a:solidFill>
                <a:cs typeface="Arial" pitchFamily="34" charset="0"/>
              </a:rPr>
              <a:t>For each key station:</a:t>
            </a:r>
          </a:p>
          <a:p>
            <a:endParaRPr lang="en-US" altLang="ko-KR" sz="600" dirty="0">
              <a:solidFill>
                <a:schemeClr val="tx1">
                  <a:lumMod val="75000"/>
                  <a:lumOff val="25000"/>
                </a:schemeClr>
              </a:solidFill>
              <a:cs typeface="Arial" pitchFamily="34" charset="0"/>
            </a:endParaRPr>
          </a:p>
          <a:p>
            <a:pPr marL="342900" indent="-342900">
              <a:buFont typeface="Arial" panose="020B0604020202020204" pitchFamily="34" charset="0"/>
              <a:buChar char="•"/>
            </a:pPr>
            <a:r>
              <a:rPr lang="en-US" altLang="ko-KR" dirty="0">
                <a:solidFill>
                  <a:schemeClr val="tx1">
                    <a:lumMod val="75000"/>
                    <a:lumOff val="25000"/>
                  </a:schemeClr>
                </a:solidFill>
                <a:cs typeface="Arial" pitchFamily="34" charset="0"/>
              </a:rPr>
              <a:t>Used statistical modeling (goodness-of-fit test) </a:t>
            </a:r>
            <a:r>
              <a:rPr lang="en-US" altLang="ko-KR" b="1" dirty="0">
                <a:solidFill>
                  <a:schemeClr val="tx1">
                    <a:lumMod val="75000"/>
                    <a:lumOff val="25000"/>
                  </a:schemeClr>
                </a:solidFill>
                <a:cs typeface="Arial" pitchFamily="34" charset="0"/>
              </a:rPr>
              <a:t>to identify distributions that most closely fit the data</a:t>
            </a:r>
          </a:p>
          <a:p>
            <a:pPr marL="342900" indent="-342900">
              <a:buFont typeface="Arial" panose="020B0604020202020204" pitchFamily="34" charset="0"/>
              <a:buChar char="•"/>
            </a:pPr>
            <a:endParaRPr lang="en-US" altLang="ko-KR" dirty="0">
              <a:solidFill>
                <a:schemeClr val="tx1">
                  <a:lumMod val="75000"/>
                  <a:lumOff val="25000"/>
                </a:schemeClr>
              </a:solidFill>
              <a:cs typeface="Arial" pitchFamily="34" charset="0"/>
            </a:endParaRPr>
          </a:p>
          <a:p>
            <a:pPr marL="342900" indent="-342900">
              <a:buFont typeface="Arial" panose="020B0604020202020204" pitchFamily="34" charset="0"/>
              <a:buChar char="•"/>
            </a:pPr>
            <a:r>
              <a:rPr lang="en-US" altLang="ko-KR" b="1" dirty="0">
                <a:solidFill>
                  <a:schemeClr val="tx1">
                    <a:lumMod val="75000"/>
                    <a:lumOff val="25000"/>
                  </a:schemeClr>
                </a:solidFill>
                <a:cs typeface="Arial" pitchFamily="34" charset="0"/>
              </a:rPr>
              <a:t>Sanity-checked the results </a:t>
            </a:r>
            <a:r>
              <a:rPr lang="en-US" altLang="ko-KR" dirty="0">
                <a:solidFill>
                  <a:schemeClr val="tx1">
                    <a:lumMod val="75000"/>
                    <a:lumOff val="25000"/>
                  </a:schemeClr>
                </a:solidFill>
                <a:cs typeface="Arial" pitchFamily="34" charset="0"/>
              </a:rPr>
              <a:t>visually, and based on what distributions are available in simulation platform</a:t>
            </a:r>
          </a:p>
          <a:p>
            <a:endParaRPr lang="en-US" altLang="ko-KR" sz="1600" dirty="0">
              <a:solidFill>
                <a:schemeClr val="tx1">
                  <a:lumMod val="75000"/>
                  <a:lumOff val="25000"/>
                </a:schemeClr>
              </a:solidFill>
              <a:cs typeface="Arial" pitchFamily="34" charset="0"/>
            </a:endParaRPr>
          </a:p>
          <a:p>
            <a:r>
              <a:rPr lang="en-US" altLang="ko-KR" dirty="0">
                <a:solidFill>
                  <a:schemeClr val="tx1">
                    <a:lumMod val="75000"/>
                    <a:lumOff val="25000"/>
                  </a:schemeClr>
                </a:solidFill>
                <a:cs typeface="Arial" pitchFamily="34" charset="0"/>
              </a:rPr>
              <a:t>These distributions were then </a:t>
            </a:r>
            <a:r>
              <a:rPr lang="en-US" altLang="ko-KR" b="1" dirty="0">
                <a:solidFill>
                  <a:schemeClr val="tx1">
                    <a:lumMod val="75000"/>
                    <a:lumOff val="25000"/>
                  </a:schemeClr>
                </a:solidFill>
                <a:cs typeface="Arial" pitchFamily="34" charset="0"/>
              </a:rPr>
              <a:t>used to model the simulation</a:t>
            </a:r>
            <a:r>
              <a:rPr lang="en-US" altLang="ko-KR" dirty="0">
                <a:solidFill>
                  <a:schemeClr val="tx1">
                    <a:lumMod val="75000"/>
                    <a:lumOff val="25000"/>
                  </a:schemeClr>
                </a:solidFill>
                <a:cs typeface="Arial" pitchFamily="34" charset="0"/>
              </a:rPr>
              <a:t> inter-arrival and service times</a:t>
            </a:r>
          </a:p>
        </p:txBody>
      </p:sp>
      <p:grpSp>
        <p:nvGrpSpPr>
          <p:cNvPr id="5" name="Group 4">
            <a:extLst>
              <a:ext uri="{FF2B5EF4-FFF2-40B4-BE49-F238E27FC236}">
                <a16:creationId xmlns:a16="http://schemas.microsoft.com/office/drawing/2014/main" id="{0D78B6B9-3D36-476D-96B7-216E9C247844}"/>
              </a:ext>
            </a:extLst>
          </p:cNvPr>
          <p:cNvGrpSpPr/>
          <p:nvPr/>
        </p:nvGrpSpPr>
        <p:grpSpPr>
          <a:xfrm>
            <a:off x="7366076" y="2093334"/>
            <a:ext cx="4031904" cy="2499609"/>
            <a:chOff x="7534902" y="2035013"/>
            <a:chExt cx="4031904" cy="2499609"/>
          </a:xfrm>
        </p:grpSpPr>
        <p:pic>
          <p:nvPicPr>
            <p:cNvPr id="20" name="Picture 19">
              <a:extLst>
                <a:ext uri="{FF2B5EF4-FFF2-40B4-BE49-F238E27FC236}">
                  <a16:creationId xmlns:a16="http://schemas.microsoft.com/office/drawing/2014/main" id="{F1D611C4-D207-406C-8F1A-46D825613E4E}"/>
                </a:ext>
              </a:extLst>
            </p:cNvPr>
            <p:cNvPicPr>
              <a:picLocks noChangeAspect="1"/>
            </p:cNvPicPr>
            <p:nvPr/>
          </p:nvPicPr>
          <p:blipFill>
            <a:blip r:embed="rId2">
              <a:duotone>
                <a:schemeClr val="accent4">
                  <a:shade val="45000"/>
                  <a:satMod val="135000"/>
                </a:schemeClr>
                <a:prstClr val="white"/>
              </a:duotone>
              <a:clrChange>
                <a:clrFrom>
                  <a:srgbClr val="EBFFFF"/>
                </a:clrFrom>
                <a:clrTo>
                  <a:srgbClr val="EBFFFF">
                    <a:alpha val="0"/>
                  </a:srgbClr>
                </a:clrTo>
              </a:clrChange>
            </a:blip>
            <a:stretch>
              <a:fillRect/>
            </a:stretch>
          </p:blipFill>
          <p:spPr>
            <a:xfrm>
              <a:off x="7534902" y="2035013"/>
              <a:ext cx="4031904" cy="24996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9" name="Rectangle 18">
              <a:extLst>
                <a:ext uri="{FF2B5EF4-FFF2-40B4-BE49-F238E27FC236}">
                  <a16:creationId xmlns:a16="http://schemas.microsoft.com/office/drawing/2014/main" id="{A304A5F5-DA24-4EDE-ADE3-4838FCDA1A7E}"/>
                </a:ext>
              </a:extLst>
            </p:cNvPr>
            <p:cNvSpPr/>
            <p:nvPr/>
          </p:nvSpPr>
          <p:spPr>
            <a:xfrm>
              <a:off x="8095643" y="2035013"/>
              <a:ext cx="3348994" cy="276999"/>
            </a:xfrm>
            <a:prstGeom prst="rect">
              <a:avLst/>
            </a:prstGeom>
          </p:spPr>
          <p:txBody>
            <a:bodyPr wrap="none">
              <a:spAutoFit/>
            </a:bodyPr>
            <a:lstStyle/>
            <a:p>
              <a:r>
                <a:rPr lang="en-US" sz="1200" b="1" dirty="0">
                  <a:solidFill>
                    <a:schemeClr val="tx1">
                      <a:lumMod val="75000"/>
                      <a:lumOff val="25000"/>
                    </a:schemeClr>
                  </a:solidFill>
                  <a:cs typeface="Arial" pitchFamily="34" charset="0"/>
                </a:rPr>
                <a:t>Grill service times, fit by log-normal distribution</a:t>
              </a:r>
              <a:endParaRPr lang="en-US" sz="1200" b="1" dirty="0"/>
            </a:p>
          </p:txBody>
        </p:sp>
      </p:grpSp>
      <p:grpSp>
        <p:nvGrpSpPr>
          <p:cNvPr id="6" name="Group 5">
            <a:extLst>
              <a:ext uri="{FF2B5EF4-FFF2-40B4-BE49-F238E27FC236}">
                <a16:creationId xmlns:a16="http://schemas.microsoft.com/office/drawing/2014/main" id="{68B3D5E0-5115-4578-A45A-6F98B834C70E}"/>
              </a:ext>
            </a:extLst>
          </p:cNvPr>
          <p:cNvGrpSpPr/>
          <p:nvPr/>
        </p:nvGrpSpPr>
        <p:grpSpPr>
          <a:xfrm>
            <a:off x="7939624" y="3461648"/>
            <a:ext cx="3871130" cy="2457773"/>
            <a:chOff x="890990" y="1919387"/>
            <a:chExt cx="7013427" cy="4759603"/>
          </a:xfrm>
        </p:grpSpPr>
        <p:pic>
          <p:nvPicPr>
            <p:cNvPr id="22" name="Picture 21">
              <a:extLst>
                <a:ext uri="{FF2B5EF4-FFF2-40B4-BE49-F238E27FC236}">
                  <a16:creationId xmlns:a16="http://schemas.microsoft.com/office/drawing/2014/main" id="{B45E0CEC-49D6-4DBB-B951-201B61268FB4}"/>
                </a:ext>
              </a:extLst>
            </p:cNvPr>
            <p:cNvPicPr>
              <a:picLocks noChangeAspect="1"/>
            </p:cNvPicPr>
            <p:nvPr/>
          </p:nvPicPr>
          <p:blipFill rotWithShape="1">
            <a:blip r:embed="rId3">
              <a:clrChange>
                <a:clrFrom>
                  <a:srgbClr val="EBFFFF"/>
                </a:clrFrom>
                <a:clrTo>
                  <a:srgbClr val="EBFFFF">
                    <a:alpha val="0"/>
                  </a:srgbClr>
                </a:clrTo>
              </a:clrChange>
              <a:duotone>
                <a:schemeClr val="accent4">
                  <a:shade val="45000"/>
                  <a:satMod val="135000"/>
                </a:schemeClr>
                <a:prstClr val="white"/>
              </a:duotone>
            </a:blip>
            <a:srcRect r="7246"/>
            <a:stretch/>
          </p:blipFill>
          <p:spPr>
            <a:xfrm>
              <a:off x="890990" y="2022437"/>
              <a:ext cx="7013427" cy="46565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3" name="Rectangle 22">
              <a:extLst>
                <a:ext uri="{FF2B5EF4-FFF2-40B4-BE49-F238E27FC236}">
                  <a16:creationId xmlns:a16="http://schemas.microsoft.com/office/drawing/2014/main" id="{5F60FC51-4A18-4B59-A5D9-C532C9A653A4}"/>
                </a:ext>
              </a:extLst>
            </p:cNvPr>
            <p:cNvSpPr/>
            <p:nvPr/>
          </p:nvSpPr>
          <p:spPr>
            <a:xfrm>
              <a:off x="1739506" y="1919387"/>
              <a:ext cx="5800272" cy="536423"/>
            </a:xfrm>
            <a:prstGeom prst="rect">
              <a:avLst/>
            </a:prstGeom>
          </p:spPr>
          <p:txBody>
            <a:bodyPr wrap="none">
              <a:spAutoFit/>
            </a:bodyPr>
            <a:lstStyle/>
            <a:p>
              <a:r>
                <a:rPr lang="en-US" sz="1200" b="1" dirty="0">
                  <a:solidFill>
                    <a:schemeClr val="tx1">
                      <a:lumMod val="75000"/>
                      <a:lumOff val="25000"/>
                    </a:schemeClr>
                  </a:solidFill>
                  <a:cs typeface="Arial" pitchFamily="34" charset="0"/>
                </a:rPr>
                <a:t>Pizza service times, fit by gamma distribution</a:t>
              </a:r>
            </a:p>
          </p:txBody>
        </p:sp>
      </p:grpSp>
      <p:sp>
        <p:nvSpPr>
          <p:cNvPr id="3" name="Oval 2">
            <a:extLst>
              <a:ext uri="{FF2B5EF4-FFF2-40B4-BE49-F238E27FC236}">
                <a16:creationId xmlns:a16="http://schemas.microsoft.com/office/drawing/2014/main" id="{24C32BCB-BC8F-44AC-B74C-AF64D5695E42}"/>
              </a:ext>
            </a:extLst>
          </p:cNvPr>
          <p:cNvSpPr/>
          <p:nvPr/>
        </p:nvSpPr>
        <p:spPr>
          <a:xfrm>
            <a:off x="345636" y="157167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0" rIns="91440" bIns="91440" rtlCol="0" anchor="ctr" anchorCtr="0"/>
          <a:lstStyle/>
          <a:p>
            <a:pPr algn="ctr"/>
            <a:r>
              <a:rPr lang="en-US" sz="2800" dirty="0"/>
              <a:t>1</a:t>
            </a:r>
          </a:p>
        </p:txBody>
      </p:sp>
      <p:sp>
        <p:nvSpPr>
          <p:cNvPr id="17" name="Oval 16">
            <a:extLst>
              <a:ext uri="{FF2B5EF4-FFF2-40B4-BE49-F238E27FC236}">
                <a16:creationId xmlns:a16="http://schemas.microsoft.com/office/drawing/2014/main" id="{B4866996-C604-491B-86D2-C65EC2E8A576}"/>
              </a:ext>
            </a:extLst>
          </p:cNvPr>
          <p:cNvSpPr/>
          <p:nvPr/>
        </p:nvSpPr>
        <p:spPr>
          <a:xfrm>
            <a:off x="3704062" y="157167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0" rIns="91440" bIns="91440" rtlCol="0" anchor="ctr" anchorCtr="0"/>
          <a:lstStyle/>
          <a:p>
            <a:pPr algn="ctr"/>
            <a:r>
              <a:rPr lang="en-US" sz="2800" dirty="0"/>
              <a:t>2</a:t>
            </a:r>
          </a:p>
        </p:txBody>
      </p:sp>
    </p:spTree>
    <p:extLst>
      <p:ext uri="{BB962C8B-B14F-4D97-AF65-F5344CB8AC3E}">
        <p14:creationId xmlns:p14="http://schemas.microsoft.com/office/powerpoint/2010/main" val="85347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69B41A-2443-43DE-9719-DCF60A611FA5}"/>
              </a:ext>
            </a:extLst>
          </p:cNvPr>
          <p:cNvSpPr>
            <a:spLocks noGrp="1"/>
          </p:cNvSpPr>
          <p:nvPr>
            <p:ph type="body" sz="quarter" idx="10"/>
          </p:nvPr>
        </p:nvSpPr>
        <p:spPr>
          <a:xfrm>
            <a:off x="323529" y="432930"/>
            <a:ext cx="11573197" cy="724247"/>
          </a:xfrm>
        </p:spPr>
        <p:txBody>
          <a:bodyPr>
            <a:noAutofit/>
          </a:bodyPr>
          <a:lstStyle/>
          <a:p>
            <a:pPr algn="l"/>
            <a:r>
              <a:rPr lang="en-US" sz="3200" dirty="0"/>
              <a:t>We used survey data to understand path probabilities from one station to the next</a:t>
            </a:r>
          </a:p>
        </p:txBody>
      </p:sp>
      <p:sp>
        <p:nvSpPr>
          <p:cNvPr id="4" name="Rounded Rectangle 2">
            <a:extLst>
              <a:ext uri="{FF2B5EF4-FFF2-40B4-BE49-F238E27FC236}">
                <a16:creationId xmlns:a16="http://schemas.microsoft.com/office/drawing/2014/main" id="{AB9C9B3B-AE69-4733-B22F-68D7B5B360C4}"/>
              </a:ext>
            </a:extLst>
          </p:cNvPr>
          <p:cNvSpPr/>
          <p:nvPr/>
        </p:nvSpPr>
        <p:spPr>
          <a:xfrm rot="10800000">
            <a:off x="10931405" y="0"/>
            <a:ext cx="1270803" cy="11971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5" name="Block Arc 41">
            <a:extLst>
              <a:ext uri="{FF2B5EF4-FFF2-40B4-BE49-F238E27FC236}">
                <a16:creationId xmlns:a16="http://schemas.microsoft.com/office/drawing/2014/main" id="{B7605AF7-145A-4FFB-8526-72F1DC6A3D2A}"/>
              </a:ext>
            </a:extLst>
          </p:cNvPr>
          <p:cNvSpPr/>
          <p:nvPr/>
        </p:nvSpPr>
        <p:spPr>
          <a:xfrm>
            <a:off x="11620254" y="95778"/>
            <a:ext cx="457200" cy="457200"/>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8" name="Rectangle 4">
            <a:extLst>
              <a:ext uri="{FF2B5EF4-FFF2-40B4-BE49-F238E27FC236}">
                <a16:creationId xmlns:a16="http://schemas.microsoft.com/office/drawing/2014/main" id="{EA746852-FB0B-4BE6-95CC-D4B5BE77C768}"/>
              </a:ext>
            </a:extLst>
          </p:cNvPr>
          <p:cNvSpPr/>
          <p:nvPr/>
        </p:nvSpPr>
        <p:spPr>
          <a:xfrm>
            <a:off x="456475" y="1678327"/>
            <a:ext cx="2690585" cy="4701673"/>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 name="connsiteX0" fmla="*/ 1770943 w 2295026"/>
              <a:gd name="connsiteY0" fmla="*/ 1001724 h 1008112"/>
              <a:gd name="connsiteX1" fmla="*/ 0 w 2295026"/>
              <a:gd name="connsiteY1" fmla="*/ 1008112 h 1008112"/>
              <a:gd name="connsiteX2" fmla="*/ 0 w 2295026"/>
              <a:gd name="connsiteY2" fmla="*/ 0 h 1008112"/>
              <a:gd name="connsiteX3" fmla="*/ 2295026 w 2295026"/>
              <a:gd name="connsiteY3" fmla="*/ 255 h 1008112"/>
            </a:gdLst>
            <a:ahLst/>
            <a:cxnLst>
              <a:cxn ang="0">
                <a:pos x="connsiteX0" y="connsiteY0"/>
              </a:cxn>
              <a:cxn ang="0">
                <a:pos x="connsiteX1" y="connsiteY1"/>
              </a:cxn>
              <a:cxn ang="0">
                <a:pos x="connsiteX2" y="connsiteY2"/>
              </a:cxn>
              <a:cxn ang="0">
                <a:pos x="connsiteX3" y="connsiteY3"/>
              </a:cxn>
            </a:cxnLst>
            <a:rect l="l" t="t" r="r" b="b"/>
            <a:pathLst>
              <a:path w="2295026" h="1008112">
                <a:moveTo>
                  <a:pt x="1770943" y="1001724"/>
                </a:moveTo>
                <a:lnTo>
                  <a:pt x="0" y="1008112"/>
                </a:lnTo>
                <a:lnTo>
                  <a:pt x="0" y="0"/>
                </a:lnTo>
                <a:lnTo>
                  <a:pt x="2295026" y="255"/>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Rectangle 20">
            <a:extLst>
              <a:ext uri="{FF2B5EF4-FFF2-40B4-BE49-F238E27FC236}">
                <a16:creationId xmlns:a16="http://schemas.microsoft.com/office/drawing/2014/main" id="{84955DED-8331-419D-98EA-94743CF08034}"/>
              </a:ext>
            </a:extLst>
          </p:cNvPr>
          <p:cNvSpPr/>
          <p:nvPr/>
        </p:nvSpPr>
        <p:spPr>
          <a:xfrm>
            <a:off x="600558" y="1882742"/>
            <a:ext cx="2424582" cy="4247317"/>
          </a:xfrm>
          <a:prstGeom prst="rect">
            <a:avLst/>
          </a:prstGeom>
        </p:spPr>
        <p:txBody>
          <a:bodyPr wrap="square">
            <a:spAutoFit/>
          </a:bodyPr>
          <a:lstStyle/>
          <a:p>
            <a:r>
              <a:rPr lang="en-US" b="1" dirty="0"/>
              <a:t>Survey used </a:t>
            </a:r>
            <a:r>
              <a:rPr lang="en-US" dirty="0"/>
              <a:t>to understand</a:t>
            </a:r>
            <a:r>
              <a:rPr lang="en-US" b="1" dirty="0"/>
              <a:t> </a:t>
            </a:r>
            <a:r>
              <a:rPr lang="en-US" dirty="0"/>
              <a:t>key pathing behavior, including</a:t>
            </a:r>
          </a:p>
          <a:p>
            <a:pPr marL="285750" indent="-285750">
              <a:buFont typeface="Arial" panose="020B0604020202020204" pitchFamily="34" charset="0"/>
              <a:buChar char="•"/>
            </a:pPr>
            <a:r>
              <a:rPr lang="en-US" b="1" dirty="0"/>
              <a:t>entry patterns </a:t>
            </a:r>
            <a:r>
              <a:rPr lang="en-US" dirty="0"/>
              <a:t>i.e. customers who grab a table first vs. get food first</a:t>
            </a:r>
          </a:p>
          <a:p>
            <a:pPr marL="285750" indent="-285750">
              <a:buFont typeface="Arial" panose="020B0604020202020204" pitchFamily="34" charset="0"/>
              <a:buChar char="•"/>
            </a:pPr>
            <a:r>
              <a:rPr lang="en-US" dirty="0"/>
              <a:t>food </a:t>
            </a:r>
            <a:r>
              <a:rPr lang="en-US" b="1" dirty="0"/>
              <a:t>stations visited, in what order</a:t>
            </a:r>
          </a:p>
          <a:p>
            <a:pPr marL="285750" indent="-285750">
              <a:buFont typeface="Arial" panose="020B0604020202020204" pitchFamily="34" charset="0"/>
              <a:buChar char="•"/>
            </a:pPr>
            <a:r>
              <a:rPr lang="en-US" b="1" dirty="0"/>
              <a:t>refill tendencies</a:t>
            </a:r>
            <a:r>
              <a:rPr lang="en-US" dirty="0"/>
              <a:t>, by station</a:t>
            </a:r>
          </a:p>
          <a:p>
            <a:pPr marL="285750" indent="-285750">
              <a:buFont typeface="Arial" panose="020B0604020202020204" pitchFamily="34" charset="0"/>
              <a:buChar char="•"/>
            </a:pPr>
            <a:r>
              <a:rPr lang="en-US" b="1" dirty="0"/>
              <a:t>reneging behavior </a:t>
            </a:r>
            <a:r>
              <a:rPr lang="en-US" dirty="0"/>
              <a:t>i.e. which stations people left lines at</a:t>
            </a:r>
          </a:p>
        </p:txBody>
      </p:sp>
      <p:sp>
        <p:nvSpPr>
          <p:cNvPr id="24" name="Oval 23">
            <a:extLst>
              <a:ext uri="{FF2B5EF4-FFF2-40B4-BE49-F238E27FC236}">
                <a16:creationId xmlns:a16="http://schemas.microsoft.com/office/drawing/2014/main" id="{0CF954E4-1BE5-4F38-95CD-AF0E7FBB046B}"/>
              </a:ext>
            </a:extLst>
          </p:cNvPr>
          <p:cNvSpPr/>
          <p:nvPr/>
        </p:nvSpPr>
        <p:spPr>
          <a:xfrm>
            <a:off x="345636" y="157167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0" rIns="91440" bIns="91440" rtlCol="0" anchor="ctr" anchorCtr="0"/>
          <a:lstStyle/>
          <a:p>
            <a:pPr algn="ctr"/>
            <a:r>
              <a:rPr lang="en-US" sz="2800" dirty="0"/>
              <a:t>1</a:t>
            </a:r>
          </a:p>
        </p:txBody>
      </p:sp>
      <p:sp>
        <p:nvSpPr>
          <p:cNvPr id="26" name="Rectangle 4">
            <a:extLst>
              <a:ext uri="{FF2B5EF4-FFF2-40B4-BE49-F238E27FC236}">
                <a16:creationId xmlns:a16="http://schemas.microsoft.com/office/drawing/2014/main" id="{AA149ADB-D24C-4E3E-BC49-B7614708E329}"/>
              </a:ext>
            </a:extLst>
          </p:cNvPr>
          <p:cNvSpPr/>
          <p:nvPr/>
        </p:nvSpPr>
        <p:spPr>
          <a:xfrm>
            <a:off x="3640838" y="1678327"/>
            <a:ext cx="8205526" cy="4701673"/>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 name="connsiteX0" fmla="*/ 1770943 w 2295026"/>
              <a:gd name="connsiteY0" fmla="*/ 1001724 h 1008112"/>
              <a:gd name="connsiteX1" fmla="*/ 0 w 2295026"/>
              <a:gd name="connsiteY1" fmla="*/ 1008112 h 1008112"/>
              <a:gd name="connsiteX2" fmla="*/ 0 w 2295026"/>
              <a:gd name="connsiteY2" fmla="*/ 0 h 1008112"/>
              <a:gd name="connsiteX3" fmla="*/ 2295026 w 2295026"/>
              <a:gd name="connsiteY3" fmla="*/ 255 h 1008112"/>
            </a:gdLst>
            <a:ahLst/>
            <a:cxnLst>
              <a:cxn ang="0">
                <a:pos x="connsiteX0" y="connsiteY0"/>
              </a:cxn>
              <a:cxn ang="0">
                <a:pos x="connsiteX1" y="connsiteY1"/>
              </a:cxn>
              <a:cxn ang="0">
                <a:pos x="connsiteX2" y="connsiteY2"/>
              </a:cxn>
              <a:cxn ang="0">
                <a:pos x="connsiteX3" y="connsiteY3"/>
              </a:cxn>
            </a:cxnLst>
            <a:rect l="l" t="t" r="r" b="b"/>
            <a:pathLst>
              <a:path w="2295026" h="1008112">
                <a:moveTo>
                  <a:pt x="1770943" y="1001724"/>
                </a:moveTo>
                <a:lnTo>
                  <a:pt x="0" y="1008112"/>
                </a:lnTo>
                <a:lnTo>
                  <a:pt x="0" y="0"/>
                </a:lnTo>
                <a:lnTo>
                  <a:pt x="2295026" y="255"/>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a:extLst>
              <a:ext uri="{FF2B5EF4-FFF2-40B4-BE49-F238E27FC236}">
                <a16:creationId xmlns:a16="http://schemas.microsoft.com/office/drawing/2014/main" id="{E4AD5ADB-200F-41E6-A433-188C277915CD}"/>
              </a:ext>
            </a:extLst>
          </p:cNvPr>
          <p:cNvSpPr/>
          <p:nvPr/>
        </p:nvSpPr>
        <p:spPr>
          <a:xfrm>
            <a:off x="3880774" y="1763352"/>
            <a:ext cx="7375633" cy="369332"/>
          </a:xfrm>
          <a:prstGeom prst="rect">
            <a:avLst/>
          </a:prstGeom>
        </p:spPr>
        <p:txBody>
          <a:bodyPr wrap="square">
            <a:spAutoFit/>
          </a:bodyPr>
          <a:lstStyle/>
          <a:p>
            <a:r>
              <a:rPr lang="en-US" altLang="ko-KR" dirty="0">
                <a:solidFill>
                  <a:schemeClr val="tx1">
                    <a:lumMod val="75000"/>
                    <a:lumOff val="25000"/>
                  </a:schemeClr>
                </a:solidFill>
                <a:cs typeface="Arial" pitchFamily="34" charset="0"/>
              </a:rPr>
              <a:t>Based on these, developed matrix of path probabilities for queue simulation</a:t>
            </a:r>
          </a:p>
        </p:txBody>
      </p:sp>
      <p:sp>
        <p:nvSpPr>
          <p:cNvPr id="29" name="Oval 28">
            <a:extLst>
              <a:ext uri="{FF2B5EF4-FFF2-40B4-BE49-F238E27FC236}">
                <a16:creationId xmlns:a16="http://schemas.microsoft.com/office/drawing/2014/main" id="{FADE8015-82B4-413F-AEC7-010F84FC013E}"/>
              </a:ext>
            </a:extLst>
          </p:cNvPr>
          <p:cNvSpPr/>
          <p:nvPr/>
        </p:nvSpPr>
        <p:spPr>
          <a:xfrm>
            <a:off x="3484750" y="157167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0" rIns="91440" bIns="91440" rtlCol="0" anchor="ctr" anchorCtr="0"/>
          <a:lstStyle/>
          <a:p>
            <a:pPr algn="ctr"/>
            <a:r>
              <a:rPr lang="en-US" sz="2800" dirty="0"/>
              <a:t>2</a:t>
            </a:r>
          </a:p>
        </p:txBody>
      </p:sp>
      <p:graphicFrame>
        <p:nvGraphicFramePr>
          <p:cNvPr id="30" name="Table 29">
            <a:extLst>
              <a:ext uri="{FF2B5EF4-FFF2-40B4-BE49-F238E27FC236}">
                <a16:creationId xmlns:a16="http://schemas.microsoft.com/office/drawing/2014/main" id="{6F180E68-B2C7-4956-B2C6-BA14C8D76714}"/>
              </a:ext>
            </a:extLst>
          </p:cNvPr>
          <p:cNvGraphicFramePr>
            <a:graphicFrameLocks noGrp="1"/>
          </p:cNvGraphicFramePr>
          <p:nvPr>
            <p:extLst>
              <p:ext uri="{D42A27DB-BD31-4B8C-83A1-F6EECF244321}">
                <p14:modId xmlns:p14="http://schemas.microsoft.com/office/powerpoint/2010/main" val="1321360614"/>
              </p:ext>
            </p:extLst>
          </p:nvPr>
        </p:nvGraphicFramePr>
        <p:xfrm>
          <a:off x="3792252" y="2214862"/>
          <a:ext cx="7955278" cy="3835500"/>
        </p:xfrm>
        <a:graphic>
          <a:graphicData uri="http://schemas.openxmlformats.org/drawingml/2006/table">
            <a:tbl>
              <a:tblPr>
                <a:tableStyleId>{5C22544A-7EE6-4342-B048-85BDC9FD1C3A}</a:tableStyleId>
              </a:tblPr>
              <a:tblGrid>
                <a:gridCol w="914399">
                  <a:extLst>
                    <a:ext uri="{9D8B030D-6E8A-4147-A177-3AD203B41FA5}">
                      <a16:colId xmlns:a16="http://schemas.microsoft.com/office/drawing/2014/main" val="774698636"/>
                    </a:ext>
                  </a:extLst>
                </a:gridCol>
                <a:gridCol w="731520">
                  <a:extLst>
                    <a:ext uri="{9D8B030D-6E8A-4147-A177-3AD203B41FA5}">
                      <a16:colId xmlns:a16="http://schemas.microsoft.com/office/drawing/2014/main" val="3689526602"/>
                    </a:ext>
                  </a:extLst>
                </a:gridCol>
                <a:gridCol w="914399">
                  <a:extLst>
                    <a:ext uri="{9D8B030D-6E8A-4147-A177-3AD203B41FA5}">
                      <a16:colId xmlns:a16="http://schemas.microsoft.com/office/drawing/2014/main" val="2672758224"/>
                    </a:ext>
                  </a:extLst>
                </a:gridCol>
                <a:gridCol w="365760">
                  <a:extLst>
                    <a:ext uri="{9D8B030D-6E8A-4147-A177-3AD203B41FA5}">
                      <a16:colId xmlns:a16="http://schemas.microsoft.com/office/drawing/2014/main" val="1409298266"/>
                    </a:ext>
                  </a:extLst>
                </a:gridCol>
                <a:gridCol w="457200">
                  <a:extLst>
                    <a:ext uri="{9D8B030D-6E8A-4147-A177-3AD203B41FA5}">
                      <a16:colId xmlns:a16="http://schemas.microsoft.com/office/drawing/2014/main" val="3690063418"/>
                    </a:ext>
                  </a:extLst>
                </a:gridCol>
                <a:gridCol w="731520">
                  <a:extLst>
                    <a:ext uri="{9D8B030D-6E8A-4147-A177-3AD203B41FA5}">
                      <a16:colId xmlns:a16="http://schemas.microsoft.com/office/drawing/2014/main" val="1888577658"/>
                    </a:ext>
                  </a:extLst>
                </a:gridCol>
                <a:gridCol w="640080">
                  <a:extLst>
                    <a:ext uri="{9D8B030D-6E8A-4147-A177-3AD203B41FA5}">
                      <a16:colId xmlns:a16="http://schemas.microsoft.com/office/drawing/2014/main" val="797913313"/>
                    </a:ext>
                  </a:extLst>
                </a:gridCol>
                <a:gridCol w="457200">
                  <a:extLst>
                    <a:ext uri="{9D8B030D-6E8A-4147-A177-3AD203B41FA5}">
                      <a16:colId xmlns:a16="http://schemas.microsoft.com/office/drawing/2014/main" val="858930480"/>
                    </a:ext>
                  </a:extLst>
                </a:gridCol>
                <a:gridCol w="457200">
                  <a:extLst>
                    <a:ext uri="{9D8B030D-6E8A-4147-A177-3AD203B41FA5}">
                      <a16:colId xmlns:a16="http://schemas.microsoft.com/office/drawing/2014/main" val="2970831654"/>
                    </a:ext>
                  </a:extLst>
                </a:gridCol>
                <a:gridCol w="822960">
                  <a:extLst>
                    <a:ext uri="{9D8B030D-6E8A-4147-A177-3AD203B41FA5}">
                      <a16:colId xmlns:a16="http://schemas.microsoft.com/office/drawing/2014/main" val="4129169292"/>
                    </a:ext>
                  </a:extLst>
                </a:gridCol>
                <a:gridCol w="457200">
                  <a:extLst>
                    <a:ext uri="{9D8B030D-6E8A-4147-A177-3AD203B41FA5}">
                      <a16:colId xmlns:a16="http://schemas.microsoft.com/office/drawing/2014/main" val="2059411219"/>
                    </a:ext>
                  </a:extLst>
                </a:gridCol>
                <a:gridCol w="640080">
                  <a:extLst>
                    <a:ext uri="{9D8B030D-6E8A-4147-A177-3AD203B41FA5}">
                      <a16:colId xmlns:a16="http://schemas.microsoft.com/office/drawing/2014/main" val="983302500"/>
                    </a:ext>
                  </a:extLst>
                </a:gridCol>
                <a:gridCol w="365760">
                  <a:extLst>
                    <a:ext uri="{9D8B030D-6E8A-4147-A177-3AD203B41FA5}">
                      <a16:colId xmlns:a16="http://schemas.microsoft.com/office/drawing/2014/main" val="3913998228"/>
                    </a:ext>
                  </a:extLst>
                </a:gridCol>
              </a:tblGrid>
              <a:tr h="274320">
                <a:tc>
                  <a:txBody>
                    <a:bodyPr/>
                    <a:lstStyle/>
                    <a:p>
                      <a:pPr algn="l" fontAlgn="b"/>
                      <a:endParaRPr lang="en-US" sz="1100" b="0" i="0" u="none" strike="noStrike" dirty="0">
                        <a:solidFill>
                          <a:srgbClr val="000000"/>
                        </a:solidFill>
                        <a:effectLst/>
                        <a:latin typeface="+mn-lt"/>
                      </a:endParaRPr>
                    </a:p>
                  </a:txBody>
                  <a:tcPr marL="3810" marR="3810" marT="3810" marB="0" anchor="ctr">
                    <a:noFill/>
                  </a:tcPr>
                </a:tc>
                <a:tc gridSpan="12">
                  <a:txBody>
                    <a:bodyPr/>
                    <a:lstStyle/>
                    <a:p>
                      <a:pPr algn="ctr" fontAlgn="b"/>
                      <a:r>
                        <a:rPr lang="en-US" sz="1100" b="1" u="none" strike="noStrike" dirty="0">
                          <a:solidFill>
                            <a:schemeClr val="bg1"/>
                          </a:solidFill>
                          <a:effectLst/>
                          <a:latin typeface="+mn-lt"/>
                        </a:rPr>
                        <a:t>From Station</a:t>
                      </a:r>
                      <a:endParaRPr lang="en-US" sz="1100" b="1" i="0" u="none" strike="noStrike" dirty="0">
                        <a:solidFill>
                          <a:schemeClr val="bg1"/>
                        </a:solidFill>
                        <a:effectLst/>
                        <a:latin typeface="+mn-lt"/>
                      </a:endParaRPr>
                    </a:p>
                  </a:txBody>
                  <a:tcPr marL="3810" marR="3810" marT="3810" marB="0" anchor="ctr">
                    <a:solidFill>
                      <a:srgbClr val="507C8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6511914"/>
                  </a:ext>
                </a:extLst>
              </a:tr>
              <a:tr h="254370">
                <a:tc>
                  <a:txBody>
                    <a:bodyPr/>
                    <a:lstStyle/>
                    <a:p>
                      <a:pPr algn="l" fontAlgn="b"/>
                      <a:r>
                        <a:rPr lang="en-US" sz="1100" b="1" u="none" strike="noStrike" dirty="0">
                          <a:solidFill>
                            <a:schemeClr val="bg1"/>
                          </a:solidFill>
                          <a:effectLst/>
                          <a:latin typeface="+mn-lt"/>
                        </a:rPr>
                        <a:t>To Station</a:t>
                      </a:r>
                      <a:endParaRPr lang="en-US" sz="1100" b="1" i="0" u="none" strike="noStrike" dirty="0">
                        <a:solidFill>
                          <a:schemeClr val="bg1"/>
                        </a:solidFill>
                        <a:effectLst/>
                        <a:latin typeface="+mn-lt"/>
                      </a:endParaRPr>
                    </a:p>
                  </a:txBody>
                  <a:tcPr marL="3810" marR="3810" marT="3810" marB="0" anchor="ctr">
                    <a:solidFill>
                      <a:srgbClr val="507C89"/>
                    </a:solidFill>
                  </a:tcPr>
                </a:tc>
                <a:tc>
                  <a:txBody>
                    <a:bodyPr/>
                    <a:lstStyle/>
                    <a:p>
                      <a:pPr algn="ctr" fontAlgn="b"/>
                      <a:r>
                        <a:rPr lang="en-US" sz="1100" u="none" strike="noStrike" dirty="0">
                          <a:effectLst/>
                          <a:latin typeface="+mn-lt"/>
                        </a:rPr>
                        <a:t>Family Meal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Global Market</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Grill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Special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Gluten Free</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Salad Bar</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Pizza</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Vegan</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Water/Juices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Soups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Beverages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Deli</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0223322"/>
                  </a:ext>
                </a:extLst>
              </a:tr>
              <a:tr h="254370">
                <a:tc>
                  <a:txBody>
                    <a:bodyPr/>
                    <a:lstStyle/>
                    <a:p>
                      <a:pPr algn="l" fontAlgn="b"/>
                      <a:r>
                        <a:rPr lang="en-US" sz="1100" u="none" strike="noStrike" dirty="0">
                          <a:effectLst/>
                          <a:latin typeface="+mn-lt"/>
                        </a:rPr>
                        <a:t>Family Meal</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48257605"/>
                  </a:ext>
                </a:extLst>
              </a:tr>
              <a:tr h="254370">
                <a:tc>
                  <a:txBody>
                    <a:bodyPr/>
                    <a:lstStyle/>
                    <a:p>
                      <a:pPr algn="l" fontAlgn="b"/>
                      <a:r>
                        <a:rPr lang="en-US" sz="1100" u="none" strike="noStrike">
                          <a:effectLst/>
                          <a:latin typeface="+mn-lt"/>
                        </a:rPr>
                        <a:t>Global Market</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0.31</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2214151592"/>
                  </a:ext>
                </a:extLst>
              </a:tr>
              <a:tr h="254370">
                <a:tc>
                  <a:txBody>
                    <a:bodyPr/>
                    <a:lstStyle/>
                    <a:p>
                      <a:pPr algn="l" fontAlgn="b"/>
                      <a:r>
                        <a:rPr lang="en-US" sz="1100" u="none" strike="noStrike">
                          <a:effectLst/>
                          <a:latin typeface="+mn-lt"/>
                        </a:rPr>
                        <a:t>Grill</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660001280"/>
                  </a:ext>
                </a:extLst>
              </a:tr>
              <a:tr h="254370">
                <a:tc>
                  <a:txBody>
                    <a:bodyPr/>
                    <a:lstStyle/>
                    <a:p>
                      <a:pPr algn="l" fontAlgn="b"/>
                      <a:r>
                        <a:rPr lang="en-US" sz="1100" u="none" strike="noStrike">
                          <a:effectLst/>
                          <a:latin typeface="+mn-lt"/>
                        </a:rPr>
                        <a:t>Special</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72399431"/>
                  </a:ext>
                </a:extLst>
              </a:tr>
              <a:tr h="254370">
                <a:tc>
                  <a:txBody>
                    <a:bodyPr/>
                    <a:lstStyle/>
                    <a:p>
                      <a:pPr algn="l" fontAlgn="b"/>
                      <a:r>
                        <a:rPr lang="en-US" sz="1100" u="none" strike="noStrike">
                          <a:effectLst/>
                          <a:latin typeface="+mn-lt"/>
                        </a:rPr>
                        <a:t>Gluten Free</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568336736"/>
                  </a:ext>
                </a:extLst>
              </a:tr>
              <a:tr h="254370">
                <a:tc>
                  <a:txBody>
                    <a:bodyPr/>
                    <a:lstStyle/>
                    <a:p>
                      <a:pPr algn="l" fontAlgn="b"/>
                      <a:r>
                        <a:rPr lang="en-US" sz="1100" u="none" strike="noStrike">
                          <a:effectLst/>
                          <a:latin typeface="+mn-lt"/>
                        </a:rPr>
                        <a:t>Salad Bar</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0.18</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66913084"/>
                  </a:ext>
                </a:extLst>
              </a:tr>
              <a:tr h="254370">
                <a:tc>
                  <a:txBody>
                    <a:bodyPr/>
                    <a:lstStyle/>
                    <a:p>
                      <a:pPr algn="l" fontAlgn="b"/>
                      <a:r>
                        <a:rPr lang="en-US" sz="1100" u="none" strike="noStrike">
                          <a:effectLst/>
                          <a:latin typeface="+mn-lt"/>
                        </a:rPr>
                        <a:t>Pizza</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624875041"/>
                  </a:ext>
                </a:extLst>
              </a:tr>
              <a:tr h="254370">
                <a:tc>
                  <a:txBody>
                    <a:bodyPr/>
                    <a:lstStyle/>
                    <a:p>
                      <a:pPr algn="l" fontAlgn="b"/>
                      <a:r>
                        <a:rPr lang="en-US" sz="1100" u="none" strike="noStrike">
                          <a:effectLst/>
                          <a:latin typeface="+mn-lt"/>
                        </a:rPr>
                        <a:t>Vegan</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397342504"/>
                  </a:ext>
                </a:extLst>
              </a:tr>
              <a:tr h="254370">
                <a:tc>
                  <a:txBody>
                    <a:bodyPr/>
                    <a:lstStyle/>
                    <a:p>
                      <a:pPr algn="l" fontAlgn="b"/>
                      <a:r>
                        <a:rPr lang="en-US" sz="1100" u="none" strike="noStrike">
                          <a:effectLst/>
                          <a:latin typeface="+mn-lt"/>
                        </a:rPr>
                        <a:t>Water/Juices</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0.18</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795954465"/>
                  </a:ext>
                </a:extLst>
              </a:tr>
              <a:tr h="254370">
                <a:tc>
                  <a:txBody>
                    <a:bodyPr/>
                    <a:lstStyle/>
                    <a:p>
                      <a:pPr algn="l" fontAlgn="b"/>
                      <a:r>
                        <a:rPr lang="en-US" sz="1100" u="none" strike="noStrike" dirty="0">
                          <a:effectLst/>
                          <a:latin typeface="+mn-lt"/>
                        </a:rPr>
                        <a:t>Soups</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599453431"/>
                  </a:ext>
                </a:extLst>
              </a:tr>
              <a:tr h="254370">
                <a:tc>
                  <a:txBody>
                    <a:bodyPr/>
                    <a:lstStyle/>
                    <a:p>
                      <a:pPr algn="l" fontAlgn="b"/>
                      <a:r>
                        <a:rPr lang="en-US" sz="1100" u="none" strike="noStrike" dirty="0">
                          <a:effectLst/>
                          <a:latin typeface="+mn-lt"/>
                        </a:rPr>
                        <a:t>Beverages</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423214872"/>
                  </a:ext>
                </a:extLst>
              </a:tr>
              <a:tr h="254370">
                <a:tc>
                  <a:txBody>
                    <a:bodyPr/>
                    <a:lstStyle/>
                    <a:p>
                      <a:pPr algn="l" fontAlgn="b"/>
                      <a:r>
                        <a:rPr lang="en-US" sz="1100" u="none" strike="noStrike" dirty="0">
                          <a:effectLst/>
                          <a:latin typeface="+mn-lt"/>
                        </a:rPr>
                        <a:t>Deli</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208624152"/>
                  </a:ext>
                </a:extLst>
              </a:tr>
              <a:tr h="254370">
                <a:tc>
                  <a:txBody>
                    <a:bodyPr/>
                    <a:lstStyle/>
                    <a:p>
                      <a:pPr algn="l" fontAlgn="b"/>
                      <a:r>
                        <a:rPr lang="en-US" sz="1100" u="none" strike="noStrike" dirty="0">
                          <a:effectLst/>
                          <a:latin typeface="+mn-lt"/>
                        </a:rPr>
                        <a:t>Table</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0.15</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0.37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0.67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0.80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0.41</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300349995"/>
                  </a:ext>
                </a:extLst>
              </a:tr>
            </a:tbl>
          </a:graphicData>
        </a:graphic>
      </p:graphicFrame>
    </p:spTree>
    <p:extLst>
      <p:ext uri="{BB962C8B-B14F-4D97-AF65-F5344CB8AC3E}">
        <p14:creationId xmlns:p14="http://schemas.microsoft.com/office/powerpoint/2010/main" val="2227982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26D0EC8-9695-4698-898A-10470DD4557E}"/>
              </a:ext>
            </a:extLst>
          </p:cNvPr>
          <p:cNvSpPr/>
          <p:nvPr/>
        </p:nvSpPr>
        <p:spPr>
          <a:xfrm rot="10800000">
            <a:off x="10931405" y="0"/>
            <a:ext cx="1270803" cy="1197193"/>
          </a:xfrm>
          <a:prstGeom prst="rtTriangle">
            <a:avLst/>
          </a:prstGeom>
          <a:solidFill>
            <a:srgbClr val="507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Oval 25">
            <a:extLst>
              <a:ext uri="{FF2B5EF4-FFF2-40B4-BE49-F238E27FC236}">
                <a16:creationId xmlns:a16="http://schemas.microsoft.com/office/drawing/2014/main" id="{F395E0BC-FFD7-4DDD-939C-DD14D54DD6D5}"/>
              </a:ext>
            </a:extLst>
          </p:cNvPr>
          <p:cNvSpPr>
            <a:spLocks noChangeAspect="1"/>
          </p:cNvSpPr>
          <p:nvPr/>
        </p:nvSpPr>
        <p:spPr>
          <a:xfrm>
            <a:off x="11566807" y="101564"/>
            <a:ext cx="456577" cy="457200"/>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 Placeholder 1">
            <a:extLst>
              <a:ext uri="{FF2B5EF4-FFF2-40B4-BE49-F238E27FC236}">
                <a16:creationId xmlns:a16="http://schemas.microsoft.com/office/drawing/2014/main" id="{F352156E-1D37-4028-9947-7E4752FD2C3A}"/>
              </a:ext>
            </a:extLst>
          </p:cNvPr>
          <p:cNvSpPr txBox="1">
            <a:spLocks/>
          </p:cNvSpPr>
          <p:nvPr/>
        </p:nvSpPr>
        <p:spPr>
          <a:xfrm>
            <a:off x="323529" y="432930"/>
            <a:ext cx="11157271" cy="72424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200" dirty="0"/>
              <a:t>Using this data, we built a model to simulate queuing operations at the DUC-ling</a:t>
            </a:r>
          </a:p>
        </p:txBody>
      </p:sp>
      <p:sp>
        <p:nvSpPr>
          <p:cNvPr id="10" name="Rectangle 9">
            <a:extLst>
              <a:ext uri="{FF2B5EF4-FFF2-40B4-BE49-F238E27FC236}">
                <a16:creationId xmlns:a16="http://schemas.microsoft.com/office/drawing/2014/main" id="{BF8CC5AA-14BE-4E7C-8743-643C87E135F6}"/>
              </a:ext>
            </a:extLst>
          </p:cNvPr>
          <p:cNvSpPr/>
          <p:nvPr/>
        </p:nvSpPr>
        <p:spPr>
          <a:xfrm>
            <a:off x="495172" y="1645987"/>
            <a:ext cx="3159839" cy="369332"/>
          </a:xfrm>
          <a:prstGeom prst="rect">
            <a:avLst/>
          </a:prstGeom>
        </p:spPr>
        <p:txBody>
          <a:bodyPr wrap="none">
            <a:spAutoFit/>
          </a:bodyPr>
          <a:lstStyle/>
          <a:p>
            <a:r>
              <a:rPr lang="en-US" altLang="ko-KR" b="1" dirty="0">
                <a:solidFill>
                  <a:schemeClr val="tx1">
                    <a:lumMod val="75000"/>
                    <a:lumOff val="25000"/>
                  </a:schemeClr>
                </a:solidFill>
                <a:cs typeface="Arial" pitchFamily="34" charset="0"/>
              </a:rPr>
              <a:t>2D image of simulation model</a:t>
            </a:r>
            <a:endParaRPr lang="en-US" b="1" dirty="0"/>
          </a:p>
        </p:txBody>
      </p:sp>
      <p:pic>
        <p:nvPicPr>
          <p:cNvPr id="11" name="record_2">
            <a:hlinkClick r:id="" action="ppaction://media"/>
            <a:extLst>
              <a:ext uri="{FF2B5EF4-FFF2-40B4-BE49-F238E27FC236}">
                <a16:creationId xmlns:a16="http://schemas.microsoft.com/office/drawing/2014/main" id="{6AF7A330-BAB8-4313-AAA0-5F7AB9B7BE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00909" y="2118391"/>
            <a:ext cx="7494186" cy="4378929"/>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081FD7B7-4121-4EE6-A471-80F80B767776}"/>
              </a:ext>
            </a:extLst>
          </p:cNvPr>
          <p:cNvSpPr/>
          <p:nvPr/>
        </p:nvSpPr>
        <p:spPr>
          <a:xfrm>
            <a:off x="4239371" y="1645987"/>
            <a:ext cx="3084499" cy="369332"/>
          </a:xfrm>
          <a:prstGeom prst="rect">
            <a:avLst/>
          </a:prstGeom>
        </p:spPr>
        <p:txBody>
          <a:bodyPr wrap="none">
            <a:spAutoFit/>
          </a:bodyPr>
          <a:lstStyle/>
          <a:p>
            <a:r>
              <a:rPr lang="en-US" altLang="ko-KR" b="1" dirty="0">
                <a:solidFill>
                  <a:schemeClr val="tx1">
                    <a:lumMod val="75000"/>
                    <a:lumOff val="25000"/>
                  </a:schemeClr>
                </a:solidFill>
                <a:cs typeface="Arial" pitchFamily="34" charset="0"/>
              </a:rPr>
              <a:t>3D video of simulation model</a:t>
            </a:r>
            <a:endParaRPr lang="en-US" b="1" dirty="0"/>
          </a:p>
        </p:txBody>
      </p:sp>
      <p:pic>
        <p:nvPicPr>
          <p:cNvPr id="13" name="Picture Placeholder 16">
            <a:extLst>
              <a:ext uri="{FF2B5EF4-FFF2-40B4-BE49-F238E27FC236}">
                <a16:creationId xmlns:a16="http://schemas.microsoft.com/office/drawing/2014/main" id="{ABDE41E2-D342-437C-A0DD-E53FC0D5A8CF}"/>
              </a:ext>
            </a:extLst>
          </p:cNvPr>
          <p:cNvPicPr>
            <a:picLocks noChangeAspect="1"/>
          </p:cNvPicPr>
          <p:nvPr/>
        </p:nvPicPr>
        <p:blipFill rotWithShape="1">
          <a:blip r:embed="rId5">
            <a:extLst>
              <a:ext uri="{28A0092B-C50C-407E-A947-70E740481C1C}">
                <a14:useLocalDpi xmlns:a14="http://schemas.microsoft.com/office/drawing/2010/main" val="0"/>
              </a:ext>
            </a:extLst>
          </a:blip>
          <a:srcRect l="18980" t="2930" r="21508" b="3232"/>
          <a:stretch/>
        </p:blipFill>
        <p:spPr>
          <a:xfrm>
            <a:off x="441959" y="2072671"/>
            <a:ext cx="3627121" cy="4424649"/>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618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4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F82D65-4A33-4861-8F85-CDB9ED3461B0}"/>
              </a:ext>
            </a:extLst>
          </p:cNvPr>
          <p:cNvSpPr>
            <a:spLocks noGrp="1"/>
          </p:cNvSpPr>
          <p:nvPr>
            <p:ph type="body" sz="quarter" idx="10"/>
          </p:nvPr>
        </p:nvSpPr>
        <p:spPr>
          <a:xfrm>
            <a:off x="323530" y="287255"/>
            <a:ext cx="11030026" cy="724247"/>
          </a:xfrm>
        </p:spPr>
        <p:txBody>
          <a:bodyPr vert="horz" lIns="91440" tIns="45720" rIns="91440" bIns="45720" rtlCol="0" anchor="ctr">
            <a:noAutofit/>
          </a:bodyPr>
          <a:lstStyle/>
          <a:p>
            <a:pPr algn="l"/>
            <a:r>
              <a:rPr lang="en-US" sz="3200" dirty="0"/>
              <a:t>To create our model, we tested multiple capacity levels for self-serve stations to produce results in line with business operations</a:t>
            </a:r>
          </a:p>
        </p:txBody>
      </p:sp>
      <p:pic>
        <p:nvPicPr>
          <p:cNvPr id="3" name="Picture 2">
            <a:extLst>
              <a:ext uri="{FF2B5EF4-FFF2-40B4-BE49-F238E27FC236}">
                <a16:creationId xmlns:a16="http://schemas.microsoft.com/office/drawing/2014/main" id="{9A962C8C-F19B-49F5-8990-924794A734B7}"/>
              </a:ext>
            </a:extLst>
          </p:cNvPr>
          <p:cNvPicPr>
            <a:picLocks noChangeAspect="1"/>
          </p:cNvPicPr>
          <p:nvPr/>
        </p:nvPicPr>
        <p:blipFill>
          <a:blip r:embed="rId2"/>
          <a:stretch>
            <a:fillRect/>
          </a:stretch>
        </p:blipFill>
        <p:spPr>
          <a:xfrm>
            <a:off x="4952766" y="2386001"/>
            <a:ext cx="3899302" cy="3858768"/>
          </a:xfrm>
          <a:prstGeom prst="rect">
            <a:avLst/>
          </a:prstGeom>
        </p:spPr>
      </p:pic>
      <p:pic>
        <p:nvPicPr>
          <p:cNvPr id="4" name="Picture 3">
            <a:extLst>
              <a:ext uri="{FF2B5EF4-FFF2-40B4-BE49-F238E27FC236}">
                <a16:creationId xmlns:a16="http://schemas.microsoft.com/office/drawing/2014/main" id="{06B4103D-85AA-4653-B77F-2B257302B6AC}"/>
              </a:ext>
            </a:extLst>
          </p:cNvPr>
          <p:cNvPicPr>
            <a:picLocks noChangeAspect="1"/>
          </p:cNvPicPr>
          <p:nvPr/>
        </p:nvPicPr>
        <p:blipFill>
          <a:blip r:embed="rId3"/>
          <a:stretch>
            <a:fillRect/>
          </a:stretch>
        </p:blipFill>
        <p:spPr>
          <a:xfrm>
            <a:off x="502599" y="2402840"/>
            <a:ext cx="3896222" cy="3855720"/>
          </a:xfrm>
          <a:prstGeom prst="rect">
            <a:avLst/>
          </a:prstGeom>
        </p:spPr>
      </p:pic>
      <p:sp>
        <p:nvSpPr>
          <p:cNvPr id="7" name="Rounded Rectangle 2">
            <a:extLst>
              <a:ext uri="{FF2B5EF4-FFF2-40B4-BE49-F238E27FC236}">
                <a16:creationId xmlns:a16="http://schemas.microsoft.com/office/drawing/2014/main" id="{1FD59C17-1D93-4625-B7DD-62D219480E96}"/>
              </a:ext>
            </a:extLst>
          </p:cNvPr>
          <p:cNvSpPr/>
          <p:nvPr/>
        </p:nvSpPr>
        <p:spPr>
          <a:xfrm rot="10800000">
            <a:off x="10927868" y="0"/>
            <a:ext cx="1270803" cy="11971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Parallelogram 30">
            <a:extLst>
              <a:ext uri="{FF2B5EF4-FFF2-40B4-BE49-F238E27FC236}">
                <a16:creationId xmlns:a16="http://schemas.microsoft.com/office/drawing/2014/main" id="{6447ECDE-3F57-41A4-BE91-9D81292B9521}"/>
              </a:ext>
            </a:extLst>
          </p:cNvPr>
          <p:cNvSpPr/>
          <p:nvPr/>
        </p:nvSpPr>
        <p:spPr>
          <a:xfrm flipH="1">
            <a:off x="11588730" y="141396"/>
            <a:ext cx="457200" cy="4572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1" name="Rectangle 10">
            <a:extLst>
              <a:ext uri="{FF2B5EF4-FFF2-40B4-BE49-F238E27FC236}">
                <a16:creationId xmlns:a16="http://schemas.microsoft.com/office/drawing/2014/main" id="{82A93C15-AB8D-424D-A052-3F4563E66C8C}"/>
              </a:ext>
            </a:extLst>
          </p:cNvPr>
          <p:cNvSpPr/>
          <p:nvPr/>
        </p:nvSpPr>
        <p:spPr>
          <a:xfrm>
            <a:off x="445919" y="1616948"/>
            <a:ext cx="4285866" cy="646331"/>
          </a:xfrm>
          <a:prstGeom prst="rect">
            <a:avLst/>
          </a:prstGeom>
        </p:spPr>
        <p:txBody>
          <a:bodyPr wrap="square">
            <a:spAutoFit/>
          </a:bodyPr>
          <a:lstStyle/>
          <a:p>
            <a:r>
              <a:rPr lang="en-US" b="1" i="1" dirty="0">
                <a:solidFill>
                  <a:srgbClr val="507C89"/>
                </a:solidFill>
              </a:rPr>
              <a:t>Skewed wait times observed for beverages and salad using fixed capacity</a:t>
            </a:r>
          </a:p>
        </p:txBody>
      </p:sp>
      <p:sp>
        <p:nvSpPr>
          <p:cNvPr id="12" name="Rectangle 11">
            <a:extLst>
              <a:ext uri="{FF2B5EF4-FFF2-40B4-BE49-F238E27FC236}">
                <a16:creationId xmlns:a16="http://schemas.microsoft.com/office/drawing/2014/main" id="{C4100A23-CE8A-46B1-8FF5-2A01CA608BB6}"/>
              </a:ext>
            </a:extLst>
          </p:cNvPr>
          <p:cNvSpPr/>
          <p:nvPr/>
        </p:nvSpPr>
        <p:spPr>
          <a:xfrm>
            <a:off x="9525168" y="3142843"/>
            <a:ext cx="2141032" cy="1754326"/>
          </a:xfrm>
          <a:prstGeom prst="rect">
            <a:avLst/>
          </a:prstGeom>
        </p:spPr>
        <p:txBody>
          <a:bodyPr wrap="square">
            <a:spAutoFit/>
          </a:bodyPr>
          <a:lstStyle/>
          <a:p>
            <a:r>
              <a:rPr lang="en-US" b="1" i="1" dirty="0">
                <a:solidFill>
                  <a:srgbClr val="507C89"/>
                </a:solidFill>
              </a:rPr>
              <a:t>Final model created based on adjusted capacity of 2 servers for pizza, soup, 3 for salad and beverages</a:t>
            </a:r>
          </a:p>
        </p:txBody>
      </p:sp>
      <p:grpSp>
        <p:nvGrpSpPr>
          <p:cNvPr id="16" name="Group 15">
            <a:extLst>
              <a:ext uri="{FF2B5EF4-FFF2-40B4-BE49-F238E27FC236}">
                <a16:creationId xmlns:a16="http://schemas.microsoft.com/office/drawing/2014/main" id="{36FBC6A6-D3F7-4BBA-B232-28C2EDB67DD7}"/>
              </a:ext>
            </a:extLst>
          </p:cNvPr>
          <p:cNvGrpSpPr/>
          <p:nvPr/>
        </p:nvGrpSpPr>
        <p:grpSpPr>
          <a:xfrm>
            <a:off x="8974623" y="1972766"/>
            <a:ext cx="350520" cy="3952240"/>
            <a:chOff x="8881829" y="2209800"/>
            <a:chExt cx="350520" cy="3952240"/>
          </a:xfrm>
        </p:grpSpPr>
        <p:cxnSp>
          <p:nvCxnSpPr>
            <p:cNvPr id="6" name="Straight Connector 5">
              <a:extLst>
                <a:ext uri="{FF2B5EF4-FFF2-40B4-BE49-F238E27FC236}">
                  <a16:creationId xmlns:a16="http://schemas.microsoft.com/office/drawing/2014/main" id="{37C4D288-55D6-42CC-9E19-FEF78F312B3F}"/>
                </a:ext>
              </a:extLst>
            </p:cNvPr>
            <p:cNvCxnSpPr>
              <a:cxnSpLocks/>
            </p:cNvCxnSpPr>
            <p:nvPr/>
          </p:nvCxnSpPr>
          <p:spPr>
            <a:xfrm>
              <a:off x="9043119" y="2209800"/>
              <a:ext cx="27940" cy="395224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8F048F6-8F5C-481E-8492-3EA7A439C911}"/>
                </a:ext>
              </a:extLst>
            </p:cNvPr>
            <p:cNvSpPr/>
            <p:nvPr/>
          </p:nvSpPr>
          <p:spPr>
            <a:xfrm>
              <a:off x="8881829" y="3906520"/>
              <a:ext cx="350520" cy="35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E9F54AF5-1896-4217-9D3B-C86BA8591AF0}"/>
                </a:ext>
              </a:extLst>
            </p:cNvPr>
            <p:cNvSpPr/>
            <p:nvPr/>
          </p:nvSpPr>
          <p:spPr>
            <a:xfrm>
              <a:off x="8965649" y="3990340"/>
              <a:ext cx="182880" cy="182880"/>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FF77546-A4B3-4397-8568-80DC43B0E368}"/>
              </a:ext>
            </a:extLst>
          </p:cNvPr>
          <p:cNvSpPr/>
          <p:nvPr/>
        </p:nvSpPr>
        <p:spPr>
          <a:xfrm>
            <a:off x="4952766" y="1616948"/>
            <a:ext cx="3743976" cy="646331"/>
          </a:xfrm>
          <a:prstGeom prst="rect">
            <a:avLst/>
          </a:prstGeom>
        </p:spPr>
        <p:txBody>
          <a:bodyPr wrap="square">
            <a:spAutoFit/>
          </a:bodyPr>
          <a:lstStyle/>
          <a:p>
            <a:r>
              <a:rPr lang="en-US" b="1" i="1" dirty="0">
                <a:solidFill>
                  <a:srgbClr val="507C89"/>
                </a:solidFill>
              </a:rPr>
              <a:t>Capacity adjustment enabled more realistic performance of stations</a:t>
            </a:r>
          </a:p>
        </p:txBody>
      </p:sp>
    </p:spTree>
    <p:extLst>
      <p:ext uri="{BB962C8B-B14F-4D97-AF65-F5344CB8AC3E}">
        <p14:creationId xmlns:p14="http://schemas.microsoft.com/office/powerpoint/2010/main" val="856418866"/>
      </p:ext>
    </p:extLst>
  </p:cSld>
  <p:clrMapOvr>
    <a:masterClrMapping/>
  </p:clrMapOvr>
</p:sld>
</file>

<file path=ppt/theme/theme1.xml><?xml version="1.0" encoding="utf-8"?>
<a:theme xmlns:a="http://schemas.openxmlformats.org/drawingml/2006/main" name="Cover and End Slide Master">
  <a:themeElements>
    <a:clrScheme name="Double-Exposure-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Double-Exposure-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TotalTime>
  <Words>1735</Words>
  <Application>Microsoft Office PowerPoint</Application>
  <PresentationFormat>Widescreen</PresentationFormat>
  <Paragraphs>589</Paragraphs>
  <Slides>19</Slides>
  <Notes>1</Notes>
  <HiddenSlides>0</HiddenSlides>
  <MMClips>1</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19</vt:i4>
      </vt:variant>
    </vt:vector>
  </HeadingPairs>
  <TitlesOfParts>
    <vt:vector size="29" baseType="lpstr">
      <vt:lpstr>Arial</vt:lpstr>
      <vt:lpstr>Calibri</vt:lpstr>
      <vt:lpstr>Corbel</vt:lpstr>
      <vt:lpstr>HY엽서L</vt:lpstr>
      <vt:lpstr>Leelawadee UI</vt:lpstr>
      <vt:lpstr>Cover and End Slide Master</vt:lpstr>
      <vt:lpstr>Contents Slide Master</vt:lpstr>
      <vt:lpstr>Section Break Slide Master</vt:lpstr>
      <vt:lpstr>1_Cover and End Slide Master</vt:lpstr>
      <vt:lpstr>1_Contents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Sameen Haroon</dc:creator>
  <cp:lastModifiedBy>Sameen Haroon</cp:lastModifiedBy>
  <cp:revision>153</cp:revision>
  <dcterms:created xsi:type="dcterms:W3CDTF">2018-10-14T14:23:57Z</dcterms:created>
  <dcterms:modified xsi:type="dcterms:W3CDTF">2018-10-15T03:20:40Z</dcterms:modified>
</cp:coreProperties>
</file>